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72" r:id="rId2"/>
    <p:sldId id="294" r:id="rId3"/>
    <p:sldId id="295" r:id="rId4"/>
    <p:sldId id="296" r:id="rId5"/>
    <p:sldId id="307" r:id="rId6"/>
    <p:sldId id="306" r:id="rId7"/>
    <p:sldId id="309" r:id="rId8"/>
    <p:sldId id="333" r:id="rId9"/>
    <p:sldId id="298" r:id="rId10"/>
    <p:sldId id="311" r:id="rId11"/>
    <p:sldId id="331" r:id="rId12"/>
    <p:sldId id="297" r:id="rId13"/>
    <p:sldId id="312" r:id="rId14"/>
    <p:sldId id="314" r:id="rId15"/>
    <p:sldId id="304" r:id="rId16"/>
    <p:sldId id="315" r:id="rId17"/>
    <p:sldId id="303" r:id="rId18"/>
    <p:sldId id="316" r:id="rId19"/>
    <p:sldId id="317" r:id="rId20"/>
    <p:sldId id="320" r:id="rId21"/>
    <p:sldId id="405" r:id="rId22"/>
    <p:sldId id="318" r:id="rId23"/>
    <p:sldId id="319" r:id="rId24"/>
    <p:sldId id="299" r:id="rId25"/>
    <p:sldId id="321" r:id="rId26"/>
    <p:sldId id="402" r:id="rId27"/>
    <p:sldId id="301" r:id="rId28"/>
    <p:sldId id="300" r:id="rId29"/>
    <p:sldId id="322" r:id="rId30"/>
    <p:sldId id="305" r:id="rId31"/>
    <p:sldId id="325" r:id="rId32"/>
    <p:sldId id="326" r:id="rId33"/>
    <p:sldId id="330" r:id="rId34"/>
    <p:sldId id="329" r:id="rId35"/>
    <p:sldId id="335" r:id="rId36"/>
    <p:sldId id="398" r:id="rId37"/>
    <p:sldId id="397" r:id="rId38"/>
    <p:sldId id="404" r:id="rId39"/>
    <p:sldId id="284" r:id="rId40"/>
    <p:sldId id="400" r:id="rId41"/>
    <p:sldId id="334" r:id="rId42"/>
    <p:sldId id="291" r:id="rId43"/>
    <p:sldId id="403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D2F19"/>
    <a:srgbClr val="2F9962"/>
    <a:srgbClr val="C55A11"/>
    <a:srgbClr val="172869"/>
    <a:srgbClr val="088BBE"/>
    <a:srgbClr val="7030A0"/>
    <a:srgbClr val="1BB6AF"/>
    <a:srgbClr val="EA7580"/>
    <a:srgbClr val="B03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57B45-2C6C-4571-AF4E-EF26FE9B2A11}" type="datetimeFigureOut">
              <a:rPr lang="en-DE" smtClean="0"/>
              <a:t>04/27/2022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D8A20-8836-472E-8A84-5DF6C650D50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2520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the Forbes Theory - Hall 2007 - British Journal of Nutrition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82430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240 Calories to 1 MJ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36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41778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240 Calories to 1 MJ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37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66689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1258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2611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240 Calories to 1 MJ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43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61932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04/27/2022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2864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04/27/2022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1413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04/27/2022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527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04/27/2022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6311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04/27/2022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2626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04/27/2022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78265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04/27/2022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3370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04/27/2022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3531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04/27/2022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55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04/27/2022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545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04/27/2022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5874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EAB26-6650-444D-B21B-D2F97FA6BF49}" type="datetimeFigureOut">
              <a:rPr lang="en-DE" smtClean="0"/>
              <a:t>04/27/2022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792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3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39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370.pn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360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7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41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4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370.pn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360.png"/><Relationship Id="rId28" Type="http://schemas.openxmlformats.org/officeDocument/2006/relationships/image" Target="../media/image4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7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42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39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4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380.pn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372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31" Type="http://schemas.openxmlformats.org/officeDocument/2006/relationships/image" Target="../media/image4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362.png"/><Relationship Id="rId27" Type="http://schemas.openxmlformats.org/officeDocument/2006/relationships/image" Target="../media/image43.png"/><Relationship Id="rId30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33" Type="http://schemas.openxmlformats.org/officeDocument/2006/relationships/image" Target="../media/image4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4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32" Type="http://schemas.openxmlformats.org/officeDocument/2006/relationships/image" Target="../media/image3.pn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31" Type="http://schemas.openxmlformats.org/officeDocument/2006/relationships/image" Target="../media/image45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30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4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32" Type="http://schemas.openxmlformats.org/officeDocument/2006/relationships/image" Target="../media/image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31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30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4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3.pn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47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4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3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50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49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480.pn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470.png"/><Relationship Id="rId28" Type="http://schemas.openxmlformats.org/officeDocument/2006/relationships/image" Target="../media/image52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460.png"/><Relationship Id="rId27" Type="http://schemas.openxmlformats.org/officeDocument/2006/relationships/image" Target="../media/image51.png"/><Relationship Id="rId30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3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55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3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5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57.pn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4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4.sv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3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61.pn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60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4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3.pn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63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26" Type="http://schemas.openxmlformats.org/officeDocument/2006/relationships/image" Target="../media/image4.sv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5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openxmlformats.org/officeDocument/2006/relationships/image" Target="../media/image64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620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65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3.png"/><Relationship Id="rId26" Type="http://schemas.openxmlformats.org/officeDocument/2006/relationships/image" Target="../media/image68.png"/><Relationship Id="rId3" Type="http://schemas.openxmlformats.org/officeDocument/2006/relationships/image" Target="../media/image6.svg"/><Relationship Id="rId21" Type="http://schemas.openxmlformats.org/officeDocument/2006/relationships/image" Target="../media/image22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67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66.pn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24.svg"/><Relationship Id="rId10" Type="http://schemas.openxmlformats.org/officeDocument/2006/relationships/image" Target="../media/image13.png"/><Relationship Id="rId19" Type="http://schemas.openxmlformats.org/officeDocument/2006/relationships/image" Target="../media/image4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4.sv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3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640.pn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70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26" Type="http://schemas.openxmlformats.org/officeDocument/2006/relationships/image" Target="../media/image72.jpe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5" Type="http://schemas.openxmlformats.org/officeDocument/2006/relationships/image" Target="../media/image72.png"/><Relationship Id="rId2" Type="http://schemas.openxmlformats.org/officeDocument/2006/relationships/image" Target="../media/image71.png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29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openxmlformats.org/officeDocument/2006/relationships/image" Target="../media/image710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570.png"/><Relationship Id="rId28" Type="http://schemas.openxmlformats.org/officeDocument/2006/relationships/image" Target="../media/image3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Relationship Id="rId27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73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4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3.pn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27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5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75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sv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svg"/><Relationship Id="rId4" Type="http://schemas.openxmlformats.org/officeDocument/2006/relationships/image" Target="../media/image85.svg"/><Relationship Id="rId9" Type="http://schemas.openxmlformats.org/officeDocument/2006/relationships/image" Target="../media/image90.png"/><Relationship Id="rId14" Type="http://schemas.openxmlformats.org/officeDocument/2006/relationships/image" Target="../media/image9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4.sv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3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30.pn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29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31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8" Type="http://schemas.openxmlformats.org/officeDocument/2006/relationships/image" Target="../media/image4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7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33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8" Type="http://schemas.openxmlformats.org/officeDocument/2006/relationships/image" Target="../media/image4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7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34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8" Type="http://schemas.openxmlformats.org/officeDocument/2006/relationships/image" Target="../media/image3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7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36.png"/><Relationship Id="rId3" Type="http://schemas.openxmlformats.org/officeDocument/2006/relationships/image" Target="../media/image6.svg"/><Relationship Id="rId21" Type="http://schemas.openxmlformats.org/officeDocument/2006/relationships/image" Target="../media/image22.sv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7.png"/><Relationship Id="rId9" Type="http://schemas.openxmlformats.org/officeDocument/2006/relationships/image" Target="../media/image4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3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3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371.pn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361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37.png"/><Relationship Id="rId27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545360B-463D-4A43-9A82-C939ACEA1E23}"/>
              </a:ext>
            </a:extLst>
          </p:cNvPr>
          <p:cNvGrpSpPr/>
          <p:nvPr/>
        </p:nvGrpSpPr>
        <p:grpSpPr>
          <a:xfrm>
            <a:off x="-1" y="3897297"/>
            <a:ext cx="9144001" cy="2960704"/>
            <a:chOff x="191587" y="4066753"/>
            <a:chExt cx="8952413" cy="2791248"/>
          </a:xfrm>
        </p:grpSpPr>
        <p:pic>
          <p:nvPicPr>
            <p:cNvPr id="35" name="Picture 34" descr="A group of animals stand near a body of water&#10;&#10;Description automatically generated with medium confidence">
              <a:extLst>
                <a:ext uri="{FF2B5EF4-FFF2-40B4-BE49-F238E27FC236}">
                  <a16:creationId xmlns:a16="http://schemas.microsoft.com/office/drawing/2014/main" id="{7E29261F-7AA8-41E1-869E-712F2A9FD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08520" y="4066753"/>
              <a:ext cx="5335480" cy="279124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B7C6522-CE6C-4D5E-AC32-91F0ED4F9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079" t="19770" r="34466" b="23876"/>
            <a:stretch/>
          </p:blipFill>
          <p:spPr>
            <a:xfrm>
              <a:off x="191587" y="4066753"/>
              <a:ext cx="3790765" cy="2791248"/>
            </a:xfrm>
            <a:prstGeom prst="rect">
              <a:avLst/>
            </a:prstGeom>
          </p:spPr>
        </p:pic>
      </p:grpSp>
      <p:sp>
        <p:nvSpPr>
          <p:cNvPr id="31" name="Title 30">
            <a:extLst>
              <a:ext uri="{FF2B5EF4-FFF2-40B4-BE49-F238E27FC236}">
                <a16:creationId xmlns:a16="http://schemas.microsoft.com/office/drawing/2014/main" id="{D6F3BF76-0C21-4882-A4A7-496EA0AF84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016493"/>
            <a:ext cx="7772400" cy="216615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From individual energetics to biodiversity patterns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4E0FA4-2A1C-4827-B2C7-7907D45E1D6C}"/>
              </a:ext>
            </a:extLst>
          </p:cNvPr>
          <p:cNvSpPr txBox="1"/>
          <p:nvPr/>
        </p:nvSpPr>
        <p:spPr>
          <a:xfrm>
            <a:off x="8291743" y="6488668"/>
            <a:ext cx="1107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iStock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2F5A92-F108-4B86-9BF0-C7073FBB5DD7}"/>
              </a:ext>
            </a:extLst>
          </p:cNvPr>
          <p:cNvSpPr txBox="1"/>
          <p:nvPr/>
        </p:nvSpPr>
        <p:spPr>
          <a:xfrm>
            <a:off x="122067" y="6488668"/>
            <a:ext cx="1477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Ken Watkins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219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B63A047-2630-4CBC-95EB-3A792F8B4C63}"/>
                  </a:ext>
                </a:extLst>
              </p:cNvPr>
              <p:cNvSpPr/>
              <p:nvPr/>
            </p:nvSpPr>
            <p:spPr>
              <a:xfrm>
                <a:off x="5366709" y="535243"/>
                <a:ext cx="3165738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100" i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num>
                        <m:den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d>
                        <m:d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100" i="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100" b="0" i="0" smtClean="0"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sz="11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100" i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sub>
                                  </m:sSub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100" i="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00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</m:sSub>
                            </m:e>
                            <m:sup>
                              <m:f>
                                <m:f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1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B63A047-2630-4CBC-95EB-3A792F8B4C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709" y="535243"/>
                <a:ext cx="3165738" cy="47743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E59F8D1B-2E12-483F-92A8-9BE5D6E5CCCD}"/>
                  </a:ext>
                </a:extLst>
              </p:cNvPr>
              <p:cNvSpPr/>
              <p:nvPr/>
            </p:nvSpPr>
            <p:spPr>
              <a:xfrm>
                <a:off x="6151018" y="1330647"/>
                <a:ext cx="2000483" cy="559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lm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pro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E59F8D1B-2E12-483F-92A8-9BE5D6E5C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018" y="1330647"/>
                <a:ext cx="2000483" cy="55964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hteck 32">
            <a:extLst>
              <a:ext uri="{FF2B5EF4-FFF2-40B4-BE49-F238E27FC236}">
                <a16:creationId xmlns:a16="http://schemas.microsoft.com/office/drawing/2014/main" id="{D27C0936-4201-4E60-89F2-019422BE1B06}"/>
              </a:ext>
            </a:extLst>
          </p:cNvPr>
          <p:cNvSpPr/>
          <p:nvPr/>
        </p:nvSpPr>
        <p:spPr>
          <a:xfrm>
            <a:off x="5784443" y="238480"/>
            <a:ext cx="25355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Change in mass: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0D0A346-FFEF-428E-80E5-17DD2667B366}"/>
              </a:ext>
            </a:extLst>
          </p:cNvPr>
          <p:cNvSpPr/>
          <p:nvPr/>
        </p:nvSpPr>
        <p:spPr>
          <a:xfrm>
            <a:off x="5784443" y="1012681"/>
            <a:ext cx="25355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Growth cost: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144D57E-97AE-48F5-BE16-511C527DEE9D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975" t="5801" r="460" b="354"/>
          <a:stretch/>
        </p:blipFill>
        <p:spPr>
          <a:xfrm>
            <a:off x="1428750" y="2944850"/>
            <a:ext cx="6290310" cy="3538000"/>
          </a:xfrm>
          <a:prstGeom prst="roundRect">
            <a:avLst>
              <a:gd name="adj" fmla="val 342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5F4BBCD-798C-40A8-B67E-58A4A518DC2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39516" y="73817"/>
            <a:ext cx="3584448" cy="10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7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B63A047-2630-4CBC-95EB-3A792F8B4C63}"/>
                  </a:ext>
                </a:extLst>
              </p:cNvPr>
              <p:cNvSpPr/>
              <p:nvPr/>
            </p:nvSpPr>
            <p:spPr>
              <a:xfrm>
                <a:off x="5366709" y="535243"/>
                <a:ext cx="3165738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100" i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num>
                        <m:den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d>
                        <m:d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100" i="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100" b="0" i="0" smtClean="0"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sz="11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100" i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sub>
                                  </m:sSub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100" i="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00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</m:sSub>
                            </m:e>
                            <m:sup>
                              <m:f>
                                <m:f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1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B63A047-2630-4CBC-95EB-3A792F8B4C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709" y="535243"/>
                <a:ext cx="3165738" cy="47743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E59F8D1B-2E12-483F-92A8-9BE5D6E5CCCD}"/>
                  </a:ext>
                </a:extLst>
              </p:cNvPr>
              <p:cNvSpPr/>
              <p:nvPr/>
            </p:nvSpPr>
            <p:spPr>
              <a:xfrm>
                <a:off x="6151018" y="1330647"/>
                <a:ext cx="2000483" cy="559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lm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pro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E59F8D1B-2E12-483F-92A8-9BE5D6E5C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018" y="1330647"/>
                <a:ext cx="2000483" cy="55964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hteck 32">
            <a:extLst>
              <a:ext uri="{FF2B5EF4-FFF2-40B4-BE49-F238E27FC236}">
                <a16:creationId xmlns:a16="http://schemas.microsoft.com/office/drawing/2014/main" id="{D27C0936-4201-4E60-89F2-019422BE1B06}"/>
              </a:ext>
            </a:extLst>
          </p:cNvPr>
          <p:cNvSpPr/>
          <p:nvPr/>
        </p:nvSpPr>
        <p:spPr>
          <a:xfrm>
            <a:off x="5784443" y="238480"/>
            <a:ext cx="25355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Change in mass: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0D0A346-FFEF-428E-80E5-17DD2667B366}"/>
              </a:ext>
            </a:extLst>
          </p:cNvPr>
          <p:cNvSpPr/>
          <p:nvPr/>
        </p:nvSpPr>
        <p:spPr>
          <a:xfrm>
            <a:off x="5784443" y="1012681"/>
            <a:ext cx="25355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Growth cost: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C3FB283-A781-4D4F-8382-9C848ACF7480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1084" t="5801" r="969" b="1624"/>
          <a:stretch/>
        </p:blipFill>
        <p:spPr>
          <a:xfrm>
            <a:off x="179540" y="3377282"/>
            <a:ext cx="4172505" cy="2954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3DA0614-30C6-4014-A8C4-763CEF925DBA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246" t="7813" r="922" b="1663"/>
          <a:stretch/>
        </p:blipFill>
        <p:spPr>
          <a:xfrm>
            <a:off x="4631318" y="3369340"/>
            <a:ext cx="4329344" cy="2962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150EB13-8F08-4815-8E97-0736ECE9F0F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39516" y="73817"/>
            <a:ext cx="3584448" cy="10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8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657408CE-4E48-40B9-B873-E6D9E5F7EFF1}"/>
              </a:ext>
            </a:extLst>
          </p:cNvPr>
          <p:cNvSpPr/>
          <p:nvPr/>
        </p:nvSpPr>
        <p:spPr>
          <a:xfrm>
            <a:off x="5224698" y="115483"/>
            <a:ext cx="3810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u="sng" dirty="0"/>
              <a:t>Pregnancy</a:t>
            </a:r>
            <a:endParaRPr lang="en-US" sz="14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90716037-B7ED-4F17-9871-C25E39A13C24}"/>
                  </a:ext>
                </a:extLst>
              </p:cNvPr>
              <p:cNvSpPr/>
              <p:nvPr/>
            </p:nvSpPr>
            <p:spPr>
              <a:xfrm>
                <a:off x="5380028" y="1614899"/>
                <a:ext cx="3690754" cy="569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𝑓𝑔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48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∞</m:t>
                                        </m:r>
                                      </m:sub>
                                    </m:sSub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90716037-B7ED-4F17-9871-C25E39A13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028" y="1614899"/>
                <a:ext cx="3690754" cy="569836"/>
              </a:xfrm>
              <a:prstGeom prst="rect">
                <a:avLst/>
              </a:prstGeom>
              <a:blipFill>
                <a:blip r:embed="rId2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7E0C4FD4-9791-44FD-A743-96F9CCB3E745}"/>
                  </a:ext>
                </a:extLst>
              </p:cNvPr>
              <p:cNvSpPr/>
              <p:nvPr/>
            </p:nvSpPr>
            <p:spPr>
              <a:xfrm>
                <a:off x="4719002" y="2273029"/>
                <a:ext cx="4572000" cy="6533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× 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fat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× 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fat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fat</m:t>
                              </m:r>
                            </m:sub>
                          </m:sSub>
                        </m:den>
                      </m:f>
                      <m:r>
                        <a:rPr lang="en-US" sz="14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pro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pro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pro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7E0C4FD4-9791-44FD-A743-96F9CCB3E7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002" y="2273029"/>
                <a:ext cx="4572000" cy="6533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22F1738D-4E4C-4E99-BFBB-985EBB357965}"/>
                  </a:ext>
                </a:extLst>
              </p:cNvPr>
              <p:cNvSpPr/>
              <p:nvPr/>
            </p:nvSpPr>
            <p:spPr>
              <a:xfrm>
                <a:off x="78012" y="5937464"/>
                <a:ext cx="6682022" cy="3434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Pl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54180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07887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𝑎𝑔𝑒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gest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002243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𝑎𝑔𝑒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gest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22F1738D-4E4C-4E99-BFBB-985EBB357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2" y="5937464"/>
                <a:ext cx="6682022" cy="343492"/>
              </a:xfrm>
              <a:prstGeom prst="rect">
                <a:avLst/>
              </a:prstGeom>
              <a:blipFill>
                <a:blip r:embed="rId2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A7C1001D-7F14-4F0A-9986-51FBB55532D1}"/>
                  </a:ext>
                </a:extLst>
              </p:cNvPr>
              <p:cNvSpPr/>
              <p:nvPr/>
            </p:nvSpPr>
            <p:spPr>
              <a:xfrm>
                <a:off x="78012" y="6280956"/>
                <a:ext cx="2069605" cy="554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Pl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i="0">
                                  <a:latin typeface="Cambria Math" panose="02040503050406030204" pitchFamily="18" charset="0"/>
                                </a:rPr>
                                <m:t>Pl</m:t>
                              </m:r>
                            </m:sub>
                          </m:sSub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3249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501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A7C1001D-7F14-4F0A-9986-51FBB5553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2" y="6280956"/>
                <a:ext cx="2069605" cy="55496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885BB7D-E211-4091-A9B5-53146377684B}"/>
              </a:ext>
            </a:extLst>
          </p:cNvPr>
          <p:cNvGrpSpPr/>
          <p:nvPr/>
        </p:nvGrpSpPr>
        <p:grpSpPr>
          <a:xfrm>
            <a:off x="4933788" y="2961540"/>
            <a:ext cx="4136994" cy="2954996"/>
            <a:chOff x="4789503" y="3743753"/>
            <a:chExt cx="4136994" cy="2954996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E2C31A02-FE1A-4ABB-9C2B-217F1D5DA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789503" y="3743753"/>
              <a:ext cx="4136994" cy="295499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FCB40EEC-7685-4A7C-A07C-093EEC1E5DB2}"/>
                </a:ext>
              </a:extLst>
            </p:cNvPr>
            <p:cNvSpPr/>
            <p:nvPr/>
          </p:nvSpPr>
          <p:spPr>
            <a:xfrm>
              <a:off x="5163189" y="3926997"/>
              <a:ext cx="2565126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Fetal mass</a:t>
              </a:r>
            </a:p>
            <a:p>
              <a:r>
                <a:rPr lang="en-US" sz="1400" dirty="0" err="1"/>
                <a:t>Ożdżeński</a:t>
              </a:r>
              <a:r>
                <a:rPr lang="en-US" sz="1400" dirty="0"/>
                <a:t> and </a:t>
              </a:r>
              <a:r>
                <a:rPr lang="en-US" sz="1400" dirty="0" err="1"/>
                <a:t>Mystkowska</a:t>
              </a:r>
              <a:r>
                <a:rPr lang="en-US" sz="1400" dirty="0"/>
                <a:t> 1976</a:t>
              </a:r>
            </a:p>
            <a:p>
              <a:r>
                <a:rPr lang="en-US" sz="1400" dirty="0"/>
                <a:t>-Bank voles 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94D619B8-F749-4A5C-8264-E68DB765F7B2}"/>
              </a:ext>
            </a:extLst>
          </p:cNvPr>
          <p:cNvGrpSpPr/>
          <p:nvPr/>
        </p:nvGrpSpPr>
        <p:grpSpPr>
          <a:xfrm>
            <a:off x="452529" y="3226029"/>
            <a:ext cx="3626528" cy="2590377"/>
            <a:chOff x="600681" y="4164143"/>
            <a:chExt cx="3626528" cy="259037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8BD20E1-3409-437F-B600-AEAA8A414E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681" y="4164143"/>
              <a:ext cx="3626528" cy="259037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85342FA2-BA74-4199-8B26-514C3030CE9A}"/>
                </a:ext>
              </a:extLst>
            </p:cNvPr>
            <p:cNvSpPr/>
            <p:nvPr/>
          </p:nvSpPr>
          <p:spPr>
            <a:xfrm>
              <a:off x="2710682" y="5459331"/>
              <a:ext cx="1261243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Placental mass</a:t>
              </a:r>
            </a:p>
            <a:p>
              <a:r>
                <a:rPr lang="en-US" sz="1400" dirty="0"/>
                <a:t>Mu et al. 2008</a:t>
              </a:r>
            </a:p>
            <a:p>
              <a:r>
                <a:rPr lang="en-US" sz="1400" dirty="0"/>
                <a:t>- Lab mice </a:t>
              </a:r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459DD719-85D1-4711-809E-376BD78DDE5D}"/>
                </a:ext>
              </a:extLst>
            </p:cNvPr>
            <p:cNvSpPr/>
            <p:nvPr/>
          </p:nvSpPr>
          <p:spPr>
            <a:xfrm>
              <a:off x="1133475" y="4641946"/>
              <a:ext cx="2790825" cy="1520729"/>
            </a:xfrm>
            <a:custGeom>
              <a:avLst/>
              <a:gdLst>
                <a:gd name="connsiteX0" fmla="*/ 0 w 2790825"/>
                <a:gd name="connsiteY0" fmla="*/ 1520729 h 1520729"/>
                <a:gd name="connsiteX1" fmla="*/ 271463 w 2790825"/>
                <a:gd name="connsiteY1" fmla="*/ 1144492 h 1520729"/>
                <a:gd name="connsiteX2" fmla="*/ 542925 w 2790825"/>
                <a:gd name="connsiteY2" fmla="*/ 825404 h 1520729"/>
                <a:gd name="connsiteX3" fmla="*/ 833438 w 2790825"/>
                <a:gd name="connsiteY3" fmla="*/ 549179 h 1520729"/>
                <a:gd name="connsiteX4" fmla="*/ 1090613 w 2790825"/>
                <a:gd name="connsiteY4" fmla="*/ 334867 h 1520729"/>
                <a:gd name="connsiteX5" fmla="*/ 1390650 w 2790825"/>
                <a:gd name="connsiteY5" fmla="*/ 163417 h 1520729"/>
                <a:gd name="connsiteX6" fmla="*/ 1662113 w 2790825"/>
                <a:gd name="connsiteY6" fmla="*/ 58642 h 1520729"/>
                <a:gd name="connsiteX7" fmla="*/ 1947863 w 2790825"/>
                <a:gd name="connsiteY7" fmla="*/ 6254 h 1520729"/>
                <a:gd name="connsiteX8" fmla="*/ 2228850 w 2790825"/>
                <a:gd name="connsiteY8" fmla="*/ 6254 h 1520729"/>
                <a:gd name="connsiteX9" fmla="*/ 2514600 w 2790825"/>
                <a:gd name="connsiteY9" fmla="*/ 53879 h 1520729"/>
                <a:gd name="connsiteX10" fmla="*/ 2790825 w 2790825"/>
                <a:gd name="connsiteY10" fmla="*/ 158654 h 152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0825" h="1520729">
                  <a:moveTo>
                    <a:pt x="0" y="1520729"/>
                  </a:moveTo>
                  <a:cubicBezTo>
                    <a:pt x="90488" y="1390554"/>
                    <a:pt x="180976" y="1260379"/>
                    <a:pt x="271463" y="1144492"/>
                  </a:cubicBezTo>
                  <a:cubicBezTo>
                    <a:pt x="361950" y="1028605"/>
                    <a:pt x="449263" y="924623"/>
                    <a:pt x="542925" y="825404"/>
                  </a:cubicBezTo>
                  <a:cubicBezTo>
                    <a:pt x="636588" y="726185"/>
                    <a:pt x="742157" y="630935"/>
                    <a:pt x="833438" y="549179"/>
                  </a:cubicBezTo>
                  <a:cubicBezTo>
                    <a:pt x="924719" y="467423"/>
                    <a:pt x="997745" y="399161"/>
                    <a:pt x="1090613" y="334867"/>
                  </a:cubicBezTo>
                  <a:cubicBezTo>
                    <a:pt x="1183481" y="270573"/>
                    <a:pt x="1295400" y="209454"/>
                    <a:pt x="1390650" y="163417"/>
                  </a:cubicBezTo>
                  <a:cubicBezTo>
                    <a:pt x="1485900" y="117379"/>
                    <a:pt x="1569244" y="84836"/>
                    <a:pt x="1662113" y="58642"/>
                  </a:cubicBezTo>
                  <a:cubicBezTo>
                    <a:pt x="1754982" y="32448"/>
                    <a:pt x="1853407" y="14985"/>
                    <a:pt x="1947863" y="6254"/>
                  </a:cubicBezTo>
                  <a:cubicBezTo>
                    <a:pt x="2042319" y="-2477"/>
                    <a:pt x="2134394" y="-1683"/>
                    <a:pt x="2228850" y="6254"/>
                  </a:cubicBezTo>
                  <a:cubicBezTo>
                    <a:pt x="2323306" y="14191"/>
                    <a:pt x="2420938" y="28479"/>
                    <a:pt x="2514600" y="53879"/>
                  </a:cubicBezTo>
                  <a:cubicBezTo>
                    <a:pt x="2608262" y="79279"/>
                    <a:pt x="2699543" y="118966"/>
                    <a:pt x="2790825" y="158654"/>
                  </a:cubicBezTo>
                </a:path>
              </a:pathLst>
            </a:custGeom>
            <a:noFill/>
            <a:ln w="19050">
              <a:solidFill>
                <a:srgbClr val="EA75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4F68D86-B5C9-4A03-A014-14B8006A1A08}"/>
              </a:ext>
            </a:extLst>
          </p:cNvPr>
          <p:cNvGrpSpPr/>
          <p:nvPr/>
        </p:nvGrpSpPr>
        <p:grpSpPr>
          <a:xfrm>
            <a:off x="5713218" y="577044"/>
            <a:ext cx="2833532" cy="807065"/>
            <a:chOff x="6193616" y="2936688"/>
            <a:chExt cx="2833532" cy="807065"/>
          </a:xfrm>
        </p:grpSpPr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22685A15-8C44-49EA-B852-049BD3C798CC}"/>
                </a:ext>
              </a:extLst>
            </p:cNvPr>
            <p:cNvSpPr/>
            <p:nvPr/>
          </p:nvSpPr>
          <p:spPr>
            <a:xfrm>
              <a:off x="6276513" y="2936688"/>
              <a:ext cx="2649983" cy="807065"/>
            </a:xfrm>
            <a:prstGeom prst="roundRect">
              <a:avLst/>
            </a:prstGeom>
            <a:solidFill>
              <a:srgbClr val="1BB6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A8E41EE6-5754-4184-A2CD-944961C3F107}"/>
                    </a:ext>
                  </a:extLst>
                </p:cNvPr>
                <p:cNvSpPr/>
                <p:nvPr/>
              </p:nvSpPr>
              <p:spPr>
                <a:xfrm>
                  <a:off x="6193616" y="3033483"/>
                  <a:ext cx="2833532" cy="6365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off</m:t>
                            </m:r>
                            <m:r>
                              <a:rPr 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#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off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Pl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A8E41EE6-5754-4184-A2CD-944961C3F1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3616" y="3033483"/>
                  <a:ext cx="2833532" cy="63658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Grafik 31">
            <a:extLst>
              <a:ext uri="{FF2B5EF4-FFF2-40B4-BE49-F238E27FC236}">
                <a16:creationId xmlns:a16="http://schemas.microsoft.com/office/drawing/2014/main" id="{E4BDE90A-A81C-4959-AF09-490E2138A23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39516" y="73817"/>
            <a:ext cx="3584448" cy="10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0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657408CE-4E48-40B9-B873-E6D9E5F7EFF1}"/>
              </a:ext>
            </a:extLst>
          </p:cNvPr>
          <p:cNvSpPr/>
          <p:nvPr/>
        </p:nvSpPr>
        <p:spPr>
          <a:xfrm>
            <a:off x="5224698" y="115483"/>
            <a:ext cx="3810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u="sng" dirty="0"/>
              <a:t>Pregnancy</a:t>
            </a:r>
            <a:endParaRPr lang="en-US" sz="1400" u="sng" dirty="0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4F68D86-B5C9-4A03-A014-14B8006A1A08}"/>
              </a:ext>
            </a:extLst>
          </p:cNvPr>
          <p:cNvGrpSpPr/>
          <p:nvPr/>
        </p:nvGrpSpPr>
        <p:grpSpPr>
          <a:xfrm>
            <a:off x="5713218" y="577044"/>
            <a:ext cx="2833532" cy="807065"/>
            <a:chOff x="6193616" y="2936688"/>
            <a:chExt cx="2833532" cy="807065"/>
          </a:xfrm>
        </p:grpSpPr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22685A15-8C44-49EA-B852-049BD3C798CC}"/>
                </a:ext>
              </a:extLst>
            </p:cNvPr>
            <p:cNvSpPr/>
            <p:nvPr/>
          </p:nvSpPr>
          <p:spPr>
            <a:xfrm>
              <a:off x="6276513" y="2936688"/>
              <a:ext cx="2649983" cy="807065"/>
            </a:xfrm>
            <a:prstGeom prst="roundRect">
              <a:avLst/>
            </a:prstGeom>
            <a:solidFill>
              <a:srgbClr val="1BB6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A8E41EE6-5754-4184-A2CD-944961C3F107}"/>
                    </a:ext>
                  </a:extLst>
                </p:cNvPr>
                <p:cNvSpPr/>
                <p:nvPr/>
              </p:nvSpPr>
              <p:spPr>
                <a:xfrm>
                  <a:off x="6193616" y="3033483"/>
                  <a:ext cx="2833532" cy="6365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off</m:t>
                            </m:r>
                            <m:r>
                              <a:rPr 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#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off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Pl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A8E41EE6-5754-4184-A2CD-944961C3F1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3616" y="3033483"/>
                  <a:ext cx="2833532" cy="63658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1AAC5544-4B74-4410-9294-3709BBDA9349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1188" t="8237" r="1188" b="1006"/>
          <a:stretch/>
        </p:blipFill>
        <p:spPr>
          <a:xfrm>
            <a:off x="4377194" y="3215464"/>
            <a:ext cx="4705166" cy="32935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C65DC3E-101D-4324-B9EF-4DFF5CCC67DF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1602" t="6401" r="1260" b="1216"/>
          <a:stretch/>
        </p:blipFill>
        <p:spPr>
          <a:xfrm>
            <a:off x="61640" y="3215464"/>
            <a:ext cx="4260404" cy="32935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C9F9EA2-6103-419D-BDE4-3DAC393A9A8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39516" y="73817"/>
            <a:ext cx="3584448" cy="10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8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657408CE-4E48-40B9-B873-E6D9E5F7EFF1}"/>
              </a:ext>
            </a:extLst>
          </p:cNvPr>
          <p:cNvSpPr/>
          <p:nvPr/>
        </p:nvSpPr>
        <p:spPr>
          <a:xfrm>
            <a:off x="5224698" y="115483"/>
            <a:ext cx="3810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u="sng" dirty="0"/>
              <a:t>Pregnancy</a:t>
            </a:r>
            <a:endParaRPr lang="en-US" sz="1400" u="sng" dirty="0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4F68D86-B5C9-4A03-A014-14B8006A1A08}"/>
              </a:ext>
            </a:extLst>
          </p:cNvPr>
          <p:cNvGrpSpPr/>
          <p:nvPr/>
        </p:nvGrpSpPr>
        <p:grpSpPr>
          <a:xfrm>
            <a:off x="5713218" y="577044"/>
            <a:ext cx="2833532" cy="807065"/>
            <a:chOff x="6193616" y="2936688"/>
            <a:chExt cx="2833532" cy="807065"/>
          </a:xfrm>
        </p:grpSpPr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22685A15-8C44-49EA-B852-049BD3C798CC}"/>
                </a:ext>
              </a:extLst>
            </p:cNvPr>
            <p:cNvSpPr/>
            <p:nvPr/>
          </p:nvSpPr>
          <p:spPr>
            <a:xfrm>
              <a:off x="6276513" y="2936688"/>
              <a:ext cx="2649983" cy="807065"/>
            </a:xfrm>
            <a:prstGeom prst="roundRect">
              <a:avLst/>
            </a:prstGeom>
            <a:solidFill>
              <a:srgbClr val="1BB6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A8E41EE6-5754-4184-A2CD-944961C3F107}"/>
                    </a:ext>
                  </a:extLst>
                </p:cNvPr>
                <p:cNvSpPr/>
                <p:nvPr/>
              </p:nvSpPr>
              <p:spPr>
                <a:xfrm>
                  <a:off x="6193616" y="3033483"/>
                  <a:ext cx="2833532" cy="6365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off</m:t>
                            </m:r>
                            <m:r>
                              <a:rPr 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#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off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Pl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A8E41EE6-5754-4184-A2CD-944961C3F1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3616" y="3033483"/>
                  <a:ext cx="2833532" cy="63658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E0C2409F-AD12-4218-AB17-5F15A6BD4814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833" t="9155" r="1260" b="1040"/>
          <a:stretch/>
        </p:blipFill>
        <p:spPr>
          <a:xfrm>
            <a:off x="2230669" y="3024395"/>
            <a:ext cx="4895726" cy="3718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F4F535B-868A-448B-ABC8-B4697ED5EA2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39516" y="73817"/>
            <a:ext cx="3584448" cy="10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4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369A3ADE-C01F-4D30-ACDE-A8CBE9EEF01B}"/>
              </a:ext>
            </a:extLst>
          </p:cNvPr>
          <p:cNvSpPr/>
          <p:nvPr/>
        </p:nvSpPr>
        <p:spPr>
          <a:xfrm>
            <a:off x="5445856" y="1674440"/>
            <a:ext cx="35744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/>
              <a:t>Also increased BMR for females due to increased mass </a:t>
            </a:r>
          </a:p>
          <a:p>
            <a:r>
              <a:rPr lang="da-DK" dirty="0"/>
              <a:t>– as in Trebatická et al. 2007</a:t>
            </a:r>
            <a:endParaRPr lang="da-DK" sz="24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37D7557-3089-425E-9040-989C6FBCBC5D}"/>
              </a:ext>
            </a:extLst>
          </p:cNvPr>
          <p:cNvSpPr/>
          <p:nvPr/>
        </p:nvSpPr>
        <p:spPr>
          <a:xfrm>
            <a:off x="5224698" y="115483"/>
            <a:ext cx="3810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u="sng" dirty="0"/>
              <a:t>Pregnancy</a:t>
            </a:r>
            <a:endParaRPr lang="en-US" sz="1400" u="sng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1A9E5D4B-D6F4-42F1-8A45-4F9D1F2B09AC}"/>
              </a:ext>
            </a:extLst>
          </p:cNvPr>
          <p:cNvGrpSpPr/>
          <p:nvPr/>
        </p:nvGrpSpPr>
        <p:grpSpPr>
          <a:xfrm>
            <a:off x="5713218" y="577044"/>
            <a:ext cx="2833532" cy="807065"/>
            <a:chOff x="6193616" y="2936688"/>
            <a:chExt cx="2833532" cy="807065"/>
          </a:xfrm>
        </p:grpSpPr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0DAAF37B-E58F-417A-BEF7-F8ECE1C169E5}"/>
                </a:ext>
              </a:extLst>
            </p:cNvPr>
            <p:cNvSpPr/>
            <p:nvPr/>
          </p:nvSpPr>
          <p:spPr>
            <a:xfrm>
              <a:off x="6276513" y="2936688"/>
              <a:ext cx="2649983" cy="807065"/>
            </a:xfrm>
            <a:prstGeom prst="roundRect">
              <a:avLst/>
            </a:prstGeom>
            <a:solidFill>
              <a:srgbClr val="1BB6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072DB2B1-44F6-49A1-8802-39F6A1B928CC}"/>
                    </a:ext>
                  </a:extLst>
                </p:cNvPr>
                <p:cNvSpPr/>
                <p:nvPr/>
              </p:nvSpPr>
              <p:spPr>
                <a:xfrm>
                  <a:off x="6193616" y="3033483"/>
                  <a:ext cx="2833532" cy="6365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off</m:t>
                            </m:r>
                            <m:r>
                              <a:rPr 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#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off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Pl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072DB2B1-44F6-49A1-8802-39F6A1B928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3616" y="3033483"/>
                  <a:ext cx="2833532" cy="63658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0ED4926F-C237-4CFB-8B38-F6398A09CE3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70228" y="3651405"/>
            <a:ext cx="5895975" cy="2076450"/>
          </a:xfrm>
          <a:prstGeom prst="rect">
            <a:avLst/>
          </a:prstGeom>
        </p:spPr>
      </p:pic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CF31518-9C3C-426F-BB85-0BEC5AFBE108}"/>
              </a:ext>
            </a:extLst>
          </p:cNvPr>
          <p:cNvCxnSpPr/>
          <p:nvPr/>
        </p:nvCxnSpPr>
        <p:spPr>
          <a:xfrm flipV="1">
            <a:off x="5713218" y="5326602"/>
            <a:ext cx="0" cy="816746"/>
          </a:xfrm>
          <a:prstGeom prst="straightConnector1">
            <a:avLst/>
          </a:prstGeom>
          <a:ln w="57150">
            <a:solidFill>
              <a:srgbClr val="1BB6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221B9FE-FC78-496C-86DE-E7FA1B45DE3E}"/>
              </a:ext>
            </a:extLst>
          </p:cNvPr>
          <p:cNvCxnSpPr/>
          <p:nvPr/>
        </p:nvCxnSpPr>
        <p:spPr>
          <a:xfrm flipV="1">
            <a:off x="6282869" y="5326602"/>
            <a:ext cx="0" cy="816746"/>
          </a:xfrm>
          <a:prstGeom prst="straightConnector1">
            <a:avLst/>
          </a:prstGeom>
          <a:ln w="57150">
            <a:solidFill>
              <a:srgbClr val="1BB6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89A078-9A3F-4D68-B44D-519DA6F96CDA}"/>
              </a:ext>
            </a:extLst>
          </p:cNvPr>
          <p:cNvCxnSpPr/>
          <p:nvPr/>
        </p:nvCxnSpPr>
        <p:spPr>
          <a:xfrm flipV="1">
            <a:off x="6852520" y="5326602"/>
            <a:ext cx="0" cy="816746"/>
          </a:xfrm>
          <a:prstGeom prst="straightConnector1">
            <a:avLst/>
          </a:prstGeom>
          <a:ln w="57150">
            <a:solidFill>
              <a:srgbClr val="1BB6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7CFE6640-21BE-457D-AAA3-C6243B46D34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39516" y="73817"/>
            <a:ext cx="3584448" cy="10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35" name="Rechteck 34">
            <a:extLst>
              <a:ext uri="{FF2B5EF4-FFF2-40B4-BE49-F238E27FC236}">
                <a16:creationId xmlns:a16="http://schemas.microsoft.com/office/drawing/2014/main" id="{A37D7557-3089-425E-9040-989C6FBCBC5D}"/>
              </a:ext>
            </a:extLst>
          </p:cNvPr>
          <p:cNvSpPr/>
          <p:nvPr/>
        </p:nvSpPr>
        <p:spPr>
          <a:xfrm>
            <a:off x="5224698" y="115483"/>
            <a:ext cx="3810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u="sng" dirty="0"/>
              <a:t>Pregnancy</a:t>
            </a:r>
            <a:endParaRPr lang="en-US" sz="1400" u="sng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FDA315D-5069-4BC6-BA4F-83E81A7F1A87}"/>
              </a:ext>
            </a:extLst>
          </p:cNvPr>
          <p:cNvSpPr/>
          <p:nvPr/>
        </p:nvSpPr>
        <p:spPr>
          <a:xfrm>
            <a:off x="6146653" y="6451049"/>
            <a:ext cx="3278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/>
              <a:t>From </a:t>
            </a:r>
            <a:r>
              <a:rPr lang="da-DK" dirty="0">
                <a:solidFill>
                  <a:srgbClr val="B03060"/>
                </a:solidFill>
              </a:rPr>
              <a:t>Mappes &amp; Koskela 2004</a:t>
            </a:r>
            <a:r>
              <a:rPr lang="da-DK" dirty="0">
                <a:solidFill>
                  <a:srgbClr val="EA747F"/>
                </a:solidFill>
              </a:rPr>
              <a:t> 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4E48682-CDD7-44BE-AD03-4E5DFFE83FDD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155" t="7502" r="1026" b="1394"/>
          <a:stretch/>
        </p:blipFill>
        <p:spPr>
          <a:xfrm>
            <a:off x="2088075" y="2957342"/>
            <a:ext cx="5454298" cy="34937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727D82C-72EC-438C-9E51-E590844DD1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39516" y="73817"/>
            <a:ext cx="3584448" cy="10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5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BAE71810-962A-4339-A460-E70F7C6ECD44}"/>
              </a:ext>
            </a:extLst>
          </p:cNvPr>
          <p:cNvSpPr/>
          <p:nvPr/>
        </p:nvSpPr>
        <p:spPr>
          <a:xfrm>
            <a:off x="5097570" y="2680528"/>
            <a:ext cx="3649726" cy="106818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6BC35C53-AFAD-4AA9-8C8D-82395F1360FA}"/>
              </a:ext>
            </a:extLst>
          </p:cNvPr>
          <p:cNvSpPr/>
          <p:nvPr/>
        </p:nvSpPr>
        <p:spPr>
          <a:xfrm>
            <a:off x="7013662" y="164284"/>
            <a:ext cx="104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/>
              <a:t>Lactation</a:t>
            </a:r>
            <a:endParaRPr lang="en-US" sz="12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7924CA5F-590D-485A-8650-1C4255201D22}"/>
                  </a:ext>
                </a:extLst>
              </p:cNvPr>
              <p:cNvSpPr/>
              <p:nvPr/>
            </p:nvSpPr>
            <p:spPr>
              <a:xfrm>
                <a:off x="5937596" y="816860"/>
                <a:ext cx="2648995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off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off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off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7924CA5F-590D-485A-8650-1C4255201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596" y="816860"/>
                <a:ext cx="2648995" cy="38151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CE8FCBFD-3048-4450-9FA2-50F62841899F}"/>
                  </a:ext>
                </a:extLst>
              </p:cNvPr>
              <p:cNvSpPr/>
              <p:nvPr/>
            </p:nvSpPr>
            <p:spPr>
              <a:xfrm>
                <a:off x="5744467" y="1586482"/>
                <a:ext cx="2842124" cy="68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off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lean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off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off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CE8FCBFD-3048-4450-9FA2-50F628418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467" y="1586482"/>
                <a:ext cx="2842124" cy="68076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DA2D8AE8-C8C0-4977-8609-3CA5F04BAD61}"/>
                  </a:ext>
                </a:extLst>
              </p:cNvPr>
              <p:cNvSpPr/>
              <p:nvPr/>
            </p:nvSpPr>
            <p:spPr>
              <a:xfrm>
                <a:off x="5198612" y="2824583"/>
                <a:ext cx="3387979" cy="782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Lact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off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#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off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off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off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mp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DA2D8AE8-C8C0-4977-8609-3CA5F04BAD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612" y="2824583"/>
                <a:ext cx="3387979" cy="78277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rafik 16">
            <a:extLst>
              <a:ext uri="{FF2B5EF4-FFF2-40B4-BE49-F238E27FC236}">
                <a16:creationId xmlns:a16="http://schemas.microsoft.com/office/drawing/2014/main" id="{92AC4C85-0913-46C6-8159-7EAA5FF4DEB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14068" y="3585004"/>
            <a:ext cx="1762125" cy="142875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8062ABE-13BC-409E-AC09-A88BC0731D3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14068" y="5013754"/>
            <a:ext cx="1762125" cy="1428750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2B6C442E-2847-43F9-B140-CABDD6B3626D}"/>
              </a:ext>
            </a:extLst>
          </p:cNvPr>
          <p:cNvSpPr/>
          <p:nvPr/>
        </p:nvSpPr>
        <p:spPr>
          <a:xfrm>
            <a:off x="4482493" y="4829088"/>
            <a:ext cx="15849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000" dirty="0"/>
              <a:t>Maximum</a:t>
            </a:r>
            <a:endParaRPr lang="da-DK" sz="2800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9DBC83C-8267-47D9-B015-E1789A6B4A5D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097205" y="4299381"/>
            <a:ext cx="1385288" cy="72976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5D79560-EA43-41F8-A93C-80FB4957B951}"/>
              </a:ext>
            </a:extLst>
          </p:cNvPr>
          <p:cNvCxnSpPr>
            <a:cxnSpLocks/>
          </p:cNvCxnSpPr>
          <p:nvPr/>
        </p:nvCxnSpPr>
        <p:spPr>
          <a:xfrm flipH="1">
            <a:off x="3094231" y="5013754"/>
            <a:ext cx="1385290" cy="71437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BC1E7440-375E-4972-9550-523383E59DF8}"/>
              </a:ext>
            </a:extLst>
          </p:cNvPr>
          <p:cNvSpPr/>
          <p:nvPr/>
        </p:nvSpPr>
        <p:spPr>
          <a:xfrm>
            <a:off x="5850384" y="4040949"/>
            <a:ext cx="2896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/>
              <a:t>Any extra goes to fat storage</a:t>
            </a:r>
            <a:endParaRPr lang="da-DK" sz="2400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EBAE719-B84E-40FD-9466-B8D4D7898D88}"/>
              </a:ext>
            </a:extLst>
          </p:cNvPr>
          <p:cNvSpPr/>
          <p:nvPr/>
        </p:nvSpPr>
        <p:spPr>
          <a:xfrm>
            <a:off x="172478" y="4358249"/>
            <a:ext cx="10415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400" dirty="0">
                <a:solidFill>
                  <a:srgbClr val="898989"/>
                </a:solidFill>
              </a:rPr>
              <a:t>Lean mass</a:t>
            </a:r>
            <a:endParaRPr lang="da-DK" dirty="0">
              <a:solidFill>
                <a:srgbClr val="898989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ADB4414-46A0-4485-9AB6-6E6C260004CF}"/>
              </a:ext>
            </a:extLst>
          </p:cNvPr>
          <p:cNvSpPr/>
          <p:nvPr/>
        </p:nvSpPr>
        <p:spPr>
          <a:xfrm>
            <a:off x="172478" y="3944561"/>
            <a:ext cx="10415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400" dirty="0"/>
              <a:t>Total mass</a:t>
            </a:r>
            <a:endParaRPr lang="da-DK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FD4D448-FA4B-4D1A-B563-9A53F837379F}"/>
              </a:ext>
            </a:extLst>
          </p:cNvPr>
          <p:cNvSpPr/>
          <p:nvPr/>
        </p:nvSpPr>
        <p:spPr>
          <a:xfrm>
            <a:off x="194254" y="5373311"/>
            <a:ext cx="10415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400" dirty="0"/>
              <a:t>Total costs</a:t>
            </a:r>
            <a:endParaRPr lang="da-DK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998F047-49A3-4D36-9BA6-CA30391DF921}"/>
              </a:ext>
            </a:extLst>
          </p:cNvPr>
          <p:cNvSpPr/>
          <p:nvPr/>
        </p:nvSpPr>
        <p:spPr>
          <a:xfrm>
            <a:off x="-1" y="5701291"/>
            <a:ext cx="13620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400" dirty="0">
                <a:solidFill>
                  <a:srgbClr val="A71109"/>
                </a:solidFill>
              </a:rPr>
              <a:t>Offspring BMR</a:t>
            </a:r>
            <a:endParaRPr lang="da-DK" dirty="0">
              <a:solidFill>
                <a:srgbClr val="A71109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A295387-B3ED-4EF7-96E3-0E78DC7BF7AC}"/>
              </a:ext>
            </a:extLst>
          </p:cNvPr>
          <p:cNvSpPr/>
          <p:nvPr/>
        </p:nvSpPr>
        <p:spPr>
          <a:xfrm>
            <a:off x="352425" y="6005367"/>
            <a:ext cx="8834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400" dirty="0">
                <a:solidFill>
                  <a:srgbClr val="0F357B"/>
                </a:solidFill>
              </a:rPr>
              <a:t>Offspring growth</a:t>
            </a:r>
            <a:endParaRPr lang="da-DK" dirty="0">
              <a:solidFill>
                <a:srgbClr val="0F357B"/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65615A2-B0B9-47D3-8CEC-44A2F59D809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11095" y="3585004"/>
            <a:ext cx="1762125" cy="142875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0DB4B29-D156-497F-B308-C293261350C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08122" y="5013754"/>
            <a:ext cx="1758117" cy="142875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82A0DE3B-D4FB-49D1-BCB4-F55AF470BCE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39516" y="73817"/>
            <a:ext cx="3584448" cy="10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6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6BC35C53-AFAD-4AA9-8C8D-82395F1360FA}"/>
              </a:ext>
            </a:extLst>
          </p:cNvPr>
          <p:cNvSpPr/>
          <p:nvPr/>
        </p:nvSpPr>
        <p:spPr>
          <a:xfrm>
            <a:off x="7013662" y="164284"/>
            <a:ext cx="104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/>
              <a:t>Lactation</a:t>
            </a:r>
            <a:endParaRPr lang="en-US" sz="1200" u="sng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97D7285-8F95-4947-B09F-785BA0A14080}"/>
              </a:ext>
            </a:extLst>
          </p:cNvPr>
          <p:cNvSpPr/>
          <p:nvPr/>
        </p:nvSpPr>
        <p:spPr>
          <a:xfrm>
            <a:off x="140758" y="6021039"/>
            <a:ext cx="32782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/>
              <a:t>From </a:t>
            </a:r>
            <a:r>
              <a:rPr lang="da-DK" dirty="0">
                <a:solidFill>
                  <a:srgbClr val="EA7580"/>
                </a:solidFill>
              </a:rPr>
              <a:t>Sadowska et al. 2015</a:t>
            </a:r>
            <a:r>
              <a:rPr lang="da-DK" dirty="0">
                <a:solidFill>
                  <a:srgbClr val="EA747F"/>
                </a:solidFill>
              </a:rPr>
              <a:t> </a:t>
            </a:r>
          </a:p>
          <a:p>
            <a:r>
              <a:rPr lang="da-DK" sz="1400" dirty="0"/>
              <a:t>- for unshaved control mothers</a:t>
            </a:r>
            <a:endParaRPr lang="da-DK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79CA42DF-37CE-4D58-9C15-60DB9C48AF5C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741" t="2780" r="2341" b="1359"/>
          <a:stretch/>
        </p:blipFill>
        <p:spPr>
          <a:xfrm>
            <a:off x="5033941" y="533616"/>
            <a:ext cx="3959441" cy="6226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F0B6684-DFDF-4B9A-80AD-4E84CA5B5D7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39516" y="73817"/>
            <a:ext cx="3584448" cy="10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9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6BC35C53-AFAD-4AA9-8C8D-82395F1360FA}"/>
              </a:ext>
            </a:extLst>
          </p:cNvPr>
          <p:cNvSpPr/>
          <p:nvPr/>
        </p:nvSpPr>
        <p:spPr>
          <a:xfrm>
            <a:off x="7013662" y="164284"/>
            <a:ext cx="104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/>
              <a:t>Lactation</a:t>
            </a:r>
            <a:endParaRPr lang="en-US" sz="1200" u="sng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C99CAEAE-8973-4A26-B9D7-8A04E9D3581D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582" t="5087" r="1419" b="1360"/>
          <a:stretch/>
        </p:blipFill>
        <p:spPr>
          <a:xfrm>
            <a:off x="116523" y="128750"/>
            <a:ext cx="8910954" cy="6600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B263DEA3-06B9-4DF7-A0A3-9DDAE66242C1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1059" t="7199" r="1778" b="2084"/>
          <a:stretch/>
        </p:blipFill>
        <p:spPr>
          <a:xfrm>
            <a:off x="4684041" y="164285"/>
            <a:ext cx="4327772" cy="3182598"/>
          </a:xfrm>
          <a:prstGeom prst="roundRect">
            <a:avLst>
              <a:gd name="adj" fmla="val 1835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E9CEAAA9-AACB-457C-A2A8-3EDC7E4AE0E1}"/>
              </a:ext>
            </a:extLst>
          </p:cNvPr>
          <p:cNvCxnSpPr/>
          <p:nvPr/>
        </p:nvCxnSpPr>
        <p:spPr>
          <a:xfrm flipV="1">
            <a:off x="1046958" y="710557"/>
            <a:ext cx="3018408" cy="2015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22D3ACA-8246-467F-BE1A-6AD0E3434F1C}"/>
              </a:ext>
            </a:extLst>
          </p:cNvPr>
          <p:cNvCxnSpPr>
            <a:cxnSpLocks/>
          </p:cNvCxnSpPr>
          <p:nvPr/>
        </p:nvCxnSpPr>
        <p:spPr>
          <a:xfrm flipV="1">
            <a:off x="884589" y="4003829"/>
            <a:ext cx="2950564" cy="201721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8B34605-A09B-4F77-8A7E-12749C2D02AB}"/>
              </a:ext>
            </a:extLst>
          </p:cNvPr>
          <p:cNvCxnSpPr>
            <a:cxnSpLocks/>
          </p:cNvCxnSpPr>
          <p:nvPr/>
        </p:nvCxnSpPr>
        <p:spPr>
          <a:xfrm flipV="1">
            <a:off x="5454018" y="4029461"/>
            <a:ext cx="2950564" cy="201721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8766924-8179-4BB8-8787-BD68D9723AA3}"/>
              </a:ext>
            </a:extLst>
          </p:cNvPr>
          <p:cNvCxnSpPr/>
          <p:nvPr/>
        </p:nvCxnSpPr>
        <p:spPr>
          <a:xfrm>
            <a:off x="5454018" y="710557"/>
            <a:ext cx="3263854" cy="783176"/>
          </a:xfrm>
          <a:prstGeom prst="line">
            <a:avLst/>
          </a:prstGeom>
          <a:ln w="57150">
            <a:solidFill>
              <a:srgbClr val="EA7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90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B2D17A7-0452-4ADD-87B8-0F8FA808C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9128" y="1145537"/>
            <a:ext cx="5972175" cy="19812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9371" y="3583332"/>
            <a:ext cx="4953000" cy="219075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992" y="3269007"/>
            <a:ext cx="2095500" cy="2095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95894" y="1725077"/>
            <a:ext cx="2057400" cy="1143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52355" y="2535349"/>
            <a:ext cx="2352675" cy="6000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68266" y="3283735"/>
            <a:ext cx="2981325" cy="2095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47921" y="3625824"/>
            <a:ext cx="2314575" cy="6000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91419" y="3886934"/>
            <a:ext cx="2409825" cy="12096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86883" y="2667000"/>
            <a:ext cx="2114550" cy="1524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076941" y="4054035"/>
            <a:ext cx="847725" cy="97155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076941" y="3292035"/>
            <a:ext cx="1400175" cy="17335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149A1F5-9B2E-48A9-BC5A-AF114CF1FD3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44056" y="1145537"/>
            <a:ext cx="7143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6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6BC35C53-AFAD-4AA9-8C8D-82395F1360FA}"/>
              </a:ext>
            </a:extLst>
          </p:cNvPr>
          <p:cNvSpPr/>
          <p:nvPr/>
        </p:nvSpPr>
        <p:spPr>
          <a:xfrm>
            <a:off x="7013662" y="164284"/>
            <a:ext cx="104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/>
              <a:t>Lactation</a:t>
            </a:r>
            <a:endParaRPr lang="en-US" sz="1200" u="sng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880503E-7430-46DD-8401-5B765915AC3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090" t="7565" r="1572" b="1919"/>
          <a:stretch/>
        </p:blipFill>
        <p:spPr>
          <a:xfrm>
            <a:off x="1974552" y="2992294"/>
            <a:ext cx="5015884" cy="35521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30933E0-5AB7-478C-948E-3A8A3365D290}"/>
              </a:ext>
            </a:extLst>
          </p:cNvPr>
          <p:cNvSpPr/>
          <p:nvPr/>
        </p:nvSpPr>
        <p:spPr>
          <a:xfrm>
            <a:off x="5551849" y="893568"/>
            <a:ext cx="32782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600" dirty="0"/>
              <a:t>Survival modelled as a modified version of adult survival (using separate constants for embryos and offspring)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AD52C00-B6C0-4A7D-9585-1A438AE57FD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39516" y="73817"/>
            <a:ext cx="3584448" cy="10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4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6BC35C53-AFAD-4AA9-8C8D-82395F1360FA}"/>
              </a:ext>
            </a:extLst>
          </p:cNvPr>
          <p:cNvSpPr/>
          <p:nvPr/>
        </p:nvSpPr>
        <p:spPr>
          <a:xfrm>
            <a:off x="7013662" y="164284"/>
            <a:ext cx="104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/>
              <a:t>Lactation</a:t>
            </a:r>
            <a:endParaRPr lang="en-US" sz="1200" u="sng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30933E0-5AB7-478C-948E-3A8A3365D290}"/>
              </a:ext>
            </a:extLst>
          </p:cNvPr>
          <p:cNvSpPr/>
          <p:nvPr/>
        </p:nvSpPr>
        <p:spPr>
          <a:xfrm>
            <a:off x="5551849" y="893568"/>
            <a:ext cx="32782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600" dirty="0"/>
              <a:t>Survival modelled as a modified version of adult survival (using separate constants for embryos and offspring)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AD52C00-B6C0-4A7D-9585-1A438AE57FD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9516" y="73817"/>
            <a:ext cx="3584448" cy="109823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070245-1023-401C-9D50-A0F4A3002E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1897232"/>
            <a:ext cx="9144000" cy="4953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F173D06-3C9D-45B5-8F64-E2BFD4AF3D7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-206595"/>
            <a:ext cx="5840437" cy="31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9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6BC35C53-AFAD-4AA9-8C8D-82395F1360FA}"/>
              </a:ext>
            </a:extLst>
          </p:cNvPr>
          <p:cNvSpPr/>
          <p:nvPr/>
        </p:nvSpPr>
        <p:spPr>
          <a:xfrm>
            <a:off x="7013662" y="164284"/>
            <a:ext cx="104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/>
              <a:t>Lactation</a:t>
            </a:r>
            <a:endParaRPr lang="en-US" sz="1200" u="sng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EC3C39-15B6-4086-8839-F63A2EB4711C}"/>
              </a:ext>
            </a:extLst>
          </p:cNvPr>
          <p:cNvSpPr/>
          <p:nvPr/>
        </p:nvSpPr>
        <p:spPr>
          <a:xfrm>
            <a:off x="5865735" y="652295"/>
            <a:ext cx="3278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dirty="0"/>
              <a:t>Other useful patterns</a:t>
            </a:r>
            <a:endParaRPr lang="da-DK" sz="2400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B4DA406-B9AE-41A2-B488-C05E0CBC714C}"/>
              </a:ext>
            </a:extLst>
          </p:cNvPr>
          <p:cNvGrpSpPr/>
          <p:nvPr/>
        </p:nvGrpSpPr>
        <p:grpSpPr>
          <a:xfrm>
            <a:off x="5507999" y="1652997"/>
            <a:ext cx="3434736" cy="4629705"/>
            <a:chOff x="5185463" y="1738085"/>
            <a:chExt cx="3434736" cy="4629705"/>
          </a:xfrm>
        </p:grpSpPr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2D197BBA-CAEB-4306-9DA1-9304422866DB}"/>
                </a:ext>
              </a:extLst>
            </p:cNvPr>
            <p:cNvSpPr/>
            <p:nvPr/>
          </p:nvSpPr>
          <p:spPr>
            <a:xfrm>
              <a:off x="5185463" y="1738085"/>
              <a:ext cx="3434736" cy="46297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E18D3714-755B-4938-8C93-CCFF86B559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17815" t="28464" r="50979" b="22443"/>
            <a:stretch/>
          </p:blipFill>
          <p:spPr>
            <a:xfrm>
              <a:off x="5548525" y="3801056"/>
              <a:ext cx="2853477" cy="2431567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44D132D-F035-48E5-970B-A529ED4FF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49021" t="45652" r="18794" b="21905"/>
            <a:stretch/>
          </p:blipFill>
          <p:spPr>
            <a:xfrm>
              <a:off x="5288256" y="2086419"/>
              <a:ext cx="3140380" cy="1714637"/>
            </a:xfrm>
            <a:prstGeom prst="rect">
              <a:avLst/>
            </a:prstGeom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EE93229-D189-44A5-B903-1EFC39140380}"/>
              </a:ext>
            </a:extLst>
          </p:cNvPr>
          <p:cNvGrpSpPr/>
          <p:nvPr/>
        </p:nvGrpSpPr>
        <p:grpSpPr>
          <a:xfrm>
            <a:off x="200981" y="3436549"/>
            <a:ext cx="5228949" cy="2584490"/>
            <a:chOff x="41180" y="3436549"/>
            <a:chExt cx="5228949" cy="2584490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038CC3AE-AD9F-4B3D-BE83-416EF3814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20777" t="33600" r="22039" b="14221"/>
            <a:stretch/>
          </p:blipFill>
          <p:spPr>
            <a:xfrm>
              <a:off x="41180" y="3436556"/>
              <a:ext cx="5228949" cy="258448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FDEB8FD2-76DA-4730-B759-FBA6597A7D50}"/>
                </a:ext>
              </a:extLst>
            </p:cNvPr>
            <p:cNvSpPr/>
            <p:nvPr/>
          </p:nvSpPr>
          <p:spPr>
            <a:xfrm>
              <a:off x="2592280" y="3436549"/>
              <a:ext cx="2547891" cy="193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141FDC8-86A9-4944-8379-AD39F32B06A9}"/>
                </a:ext>
              </a:extLst>
            </p:cNvPr>
            <p:cNvSpPr/>
            <p:nvPr/>
          </p:nvSpPr>
          <p:spPr>
            <a:xfrm>
              <a:off x="107763" y="5748659"/>
              <a:ext cx="2547891" cy="193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221E59F0-9395-4C01-948D-F485E0C34023}"/>
              </a:ext>
            </a:extLst>
          </p:cNvPr>
          <p:cNvSpPr/>
          <p:nvPr/>
        </p:nvSpPr>
        <p:spPr>
          <a:xfrm>
            <a:off x="316570" y="5631155"/>
            <a:ext cx="2656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dirty="0"/>
              <a:t>Johnson et al. 2002</a:t>
            </a:r>
            <a:endParaRPr lang="da-DK" sz="2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A17D4F3-F129-40CF-916F-41F6D83F4B8D}"/>
              </a:ext>
            </a:extLst>
          </p:cNvPr>
          <p:cNvSpPr/>
          <p:nvPr/>
        </p:nvSpPr>
        <p:spPr>
          <a:xfrm>
            <a:off x="5946722" y="1721471"/>
            <a:ext cx="2656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dirty="0"/>
              <a:t>Koivula et al. 2003</a:t>
            </a:r>
            <a:endParaRPr lang="da-DK" sz="2400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833056F-E794-4AAB-905F-ACEF0CD1B192}"/>
              </a:ext>
            </a:extLst>
          </p:cNvPr>
          <p:cNvSpPr/>
          <p:nvPr/>
        </p:nvSpPr>
        <p:spPr>
          <a:xfrm>
            <a:off x="2601158" y="6377896"/>
            <a:ext cx="6025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dirty="0"/>
              <a:t>Koskela 1998, Oksanen et al. 2001, Mappes et al. 1995</a:t>
            </a:r>
            <a:endParaRPr lang="da-DK" sz="2400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3B05FD3F-3CD0-464A-998E-AFEAF826F4C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39516" y="73817"/>
            <a:ext cx="3584448" cy="10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1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6BC35C53-AFAD-4AA9-8C8D-82395F1360FA}"/>
              </a:ext>
            </a:extLst>
          </p:cNvPr>
          <p:cNvSpPr/>
          <p:nvPr/>
        </p:nvSpPr>
        <p:spPr>
          <a:xfrm>
            <a:off x="7013662" y="164284"/>
            <a:ext cx="104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/>
              <a:t>Lactation</a:t>
            </a:r>
            <a:endParaRPr lang="en-US" sz="1200" u="sng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EC3C39-15B6-4086-8839-F63A2EB4711C}"/>
              </a:ext>
            </a:extLst>
          </p:cNvPr>
          <p:cNvSpPr/>
          <p:nvPr/>
        </p:nvSpPr>
        <p:spPr>
          <a:xfrm>
            <a:off x="5865735" y="652295"/>
            <a:ext cx="3278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dirty="0"/>
              <a:t>Other useful patterns</a:t>
            </a:r>
            <a:endParaRPr lang="da-DK" sz="240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5E44784-1D9F-4DD1-8AEE-53128A7B9E3F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4466" t="29559" r="50979" b="6869"/>
          <a:stretch/>
        </p:blipFill>
        <p:spPr>
          <a:xfrm>
            <a:off x="3145881" y="2894729"/>
            <a:ext cx="2760955" cy="3871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5FA8098-0488-405E-9D9A-2FF078BF1CAC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50979" t="14103" r="25339"/>
          <a:stretch/>
        </p:blipFill>
        <p:spPr>
          <a:xfrm>
            <a:off x="6134506" y="1341933"/>
            <a:ext cx="2760954" cy="54245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2833056F-E794-4AAB-905F-ACEF0CD1B192}"/>
              </a:ext>
            </a:extLst>
          </p:cNvPr>
          <p:cNvSpPr/>
          <p:nvPr/>
        </p:nvSpPr>
        <p:spPr>
          <a:xfrm>
            <a:off x="149176" y="6120181"/>
            <a:ext cx="2656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/>
              <a:t>Koskela et al. 1998 </a:t>
            </a:r>
          </a:p>
          <a:p>
            <a:r>
              <a:rPr lang="da-DK" dirty="0"/>
              <a:t>– food supplementation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B5DF7329-B4FB-4B06-B498-829401632A8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39516" y="73817"/>
            <a:ext cx="3584448" cy="10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6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30CA83F9-B058-4A18-BC67-4E6B105661A4}"/>
                  </a:ext>
                </a:extLst>
              </p:cNvPr>
              <p:cNvSpPr/>
              <p:nvPr/>
            </p:nvSpPr>
            <p:spPr>
              <a:xfrm>
                <a:off x="502392" y="3933596"/>
                <a:ext cx="2594812" cy="1566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Curve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was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fit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to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values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from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three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rat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studies</m:t>
                    </m:r>
                    <m:r>
                      <m:rPr>
                        <m:nor/>
                      </m:rPr>
                      <a:rPr lang="en-US" b="0" i="0" smtClean="0"/>
                      <m:t> (</m:t>
                    </m:r>
                    <m:r>
                      <m:rPr>
                        <m:nor/>
                      </m:rPr>
                      <a:rPr lang="en-US"/>
                      <m:t>Belkhou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et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al</m:t>
                    </m:r>
                    <m:r>
                      <m:rPr>
                        <m:nor/>
                      </m:rPr>
                      <a:rPr lang="en-US"/>
                      <m:t>. </m:t>
                    </m:r>
                    <m:r>
                      <m:rPr>
                        <m:nor/>
                      </m:rPr>
                      <a:rPr lang="en-US"/>
                      <m:t>1991</m:t>
                    </m:r>
                    <m:r>
                      <m:rPr>
                        <m:nor/>
                      </m:rPr>
                      <a:rPr lang="en-US"/>
                      <m:t>, </m:t>
                    </m:r>
                    <m:r>
                      <m:rPr>
                        <m:nor/>
                      </m:rPr>
                      <a:rPr lang="en-US"/>
                      <m:t>Dunn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et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al</m:t>
                    </m:r>
                    <m:r>
                      <m:rPr>
                        <m:nor/>
                      </m:rPr>
                      <a:rPr lang="en-US"/>
                      <m:t>. </m:t>
                    </m:r>
                    <m:r>
                      <m:rPr>
                        <m:nor/>
                      </m:rPr>
                      <a:rPr lang="en-US"/>
                      <m:t>1982</m:t>
                    </m:r>
                    <m:r>
                      <m:rPr>
                        <m:nor/>
                      </m:rPr>
                      <a:rPr lang="en-US"/>
                      <m:t>, &amp; </m:t>
                    </m:r>
                    <m:r>
                      <m:rPr>
                        <m:nor/>
                      </m:rPr>
                      <a:rPr lang="en-US"/>
                      <m:t>Cherel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et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al</m:t>
                    </m:r>
                    <m:r>
                      <m:rPr>
                        <m:nor/>
                      </m:rPr>
                      <a:rPr lang="en-US"/>
                      <m:t>. </m:t>
                    </m:r>
                    <m:r>
                      <m:rPr>
                        <m:nor/>
                      </m:rPr>
                      <a:rPr lang="en-US"/>
                      <m:t>1992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30CA83F9-B058-4A18-BC67-4E6B105661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92" y="3933596"/>
                <a:ext cx="2594812" cy="1566006"/>
              </a:xfrm>
              <a:prstGeom prst="rect">
                <a:avLst/>
              </a:prstGeom>
              <a:blipFill>
                <a:blip r:embed="rId23"/>
                <a:stretch>
                  <a:fillRect l="-469" b="-5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981AB19A-75F5-4E11-980D-1B277ABACE3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05413" y="2838497"/>
            <a:ext cx="5258687" cy="37562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0A8A51AA-03A8-423D-B773-085258B42AF0}"/>
              </a:ext>
            </a:extLst>
          </p:cNvPr>
          <p:cNvSpPr/>
          <p:nvPr/>
        </p:nvSpPr>
        <p:spPr>
          <a:xfrm>
            <a:off x="5551849" y="1510962"/>
            <a:ext cx="2896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dirty="0">
                <a:solidFill>
                  <a:srgbClr val="00008B"/>
                </a:solidFill>
              </a:rPr>
              <a:t>Mobilized and stored energy use a mix of protein and fat</a:t>
            </a:r>
            <a:endParaRPr lang="da-DK" sz="2400" dirty="0">
              <a:solidFill>
                <a:srgbClr val="00008B"/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ABBDED0-5242-4DB1-B069-C418698E217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39516" y="73817"/>
            <a:ext cx="3584448" cy="1098231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9B7E6307-9950-4CC6-A8A9-DDDEEC3A172F}"/>
              </a:ext>
            </a:extLst>
          </p:cNvPr>
          <p:cNvSpPr/>
          <p:nvPr/>
        </p:nvSpPr>
        <p:spPr>
          <a:xfrm>
            <a:off x="7427191" y="554467"/>
            <a:ext cx="895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/>
              <a:t>Storage</a:t>
            </a:r>
            <a:endParaRPr lang="en-US" sz="1200" u="sng" dirty="0"/>
          </a:p>
        </p:txBody>
      </p:sp>
    </p:spTree>
    <p:extLst>
      <p:ext uri="{BB962C8B-B14F-4D97-AF65-F5344CB8AC3E}">
        <p14:creationId xmlns:p14="http://schemas.microsoft.com/office/powerpoint/2010/main" val="345107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C6348333-8016-46FA-9158-75D97BE4A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516" y="73817"/>
            <a:ext cx="3584448" cy="109823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C75F3C97-FE88-4BF0-8C58-C54E11D54AF3}"/>
              </a:ext>
            </a:extLst>
          </p:cNvPr>
          <p:cNvSpPr/>
          <p:nvPr/>
        </p:nvSpPr>
        <p:spPr>
          <a:xfrm>
            <a:off x="7427191" y="554467"/>
            <a:ext cx="895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/>
              <a:t>Storage</a:t>
            </a:r>
            <a:endParaRPr lang="en-US" sz="1200" u="sng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950305C8-C5D7-486A-A943-BCA4A65D6F9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"/>
          <a:stretch/>
        </p:blipFill>
        <p:spPr>
          <a:xfrm>
            <a:off x="0" y="0"/>
            <a:ext cx="6579833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2236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C4E1FAE-0673-4AFE-8ADE-E34D010A9C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9516" y="73817"/>
            <a:ext cx="3584448" cy="109823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28B54C7-E019-4D28-83F0-C6AA1D99340A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1104" t="3153" r="1157" b="1054"/>
          <a:stretch/>
        </p:blipFill>
        <p:spPr>
          <a:xfrm>
            <a:off x="62144" y="213064"/>
            <a:ext cx="5504155" cy="6569476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C75F3C97-FE88-4BF0-8C58-C54E11D54AF3}"/>
              </a:ext>
            </a:extLst>
          </p:cNvPr>
          <p:cNvSpPr/>
          <p:nvPr/>
        </p:nvSpPr>
        <p:spPr>
          <a:xfrm>
            <a:off x="7427191" y="554467"/>
            <a:ext cx="895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/>
              <a:t>Storage</a:t>
            </a:r>
            <a:endParaRPr lang="en-US" sz="1200" u="sng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EBD41F9-1C19-43E6-B6AA-1D42B1815E59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680" t="5490" r="680" b="1123"/>
          <a:stretch/>
        </p:blipFill>
        <p:spPr>
          <a:xfrm>
            <a:off x="1540247" y="2995437"/>
            <a:ext cx="6574497" cy="36576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28915B3-E5DD-4578-A163-7021779E581C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680" t="4913" r="680" b="1700"/>
          <a:stretch/>
        </p:blipFill>
        <p:spPr>
          <a:xfrm>
            <a:off x="1547025" y="2976387"/>
            <a:ext cx="657449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6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2EB200BA-2F94-4165-8C74-912F55F8E4E3}"/>
              </a:ext>
            </a:extLst>
          </p:cNvPr>
          <p:cNvSpPr/>
          <p:nvPr/>
        </p:nvSpPr>
        <p:spPr>
          <a:xfrm>
            <a:off x="5765822" y="1331539"/>
            <a:ext cx="2745880" cy="113840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2819210-D0D9-49CE-B525-BD7ED5997977}"/>
              </a:ext>
            </a:extLst>
          </p:cNvPr>
          <p:cNvSpPr/>
          <p:nvPr/>
        </p:nvSpPr>
        <p:spPr>
          <a:xfrm>
            <a:off x="127718" y="5418841"/>
            <a:ext cx="26639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Survival probability is also modelled in this way</a:t>
            </a:r>
          </a:p>
          <a:p>
            <a:pPr algn="ctr"/>
            <a:r>
              <a:rPr lang="en-US" sz="1200" dirty="0"/>
              <a:t>Used in Sibly et al. 2013 &amp; DEB approaches (e.g. Nabe-Nielsen et al. 2018; Desforges et al. 2019)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8FF7D00-34BF-4773-AECA-F204CA3A74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30339" y="2962678"/>
            <a:ext cx="5427229" cy="364705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C84E8B9-BC25-4C39-83DF-3D8CC3A1FE3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30338" y="2958221"/>
            <a:ext cx="5427229" cy="3648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197C9B20-F9FA-4DAA-91E5-496EBE753220}"/>
                  </a:ext>
                </a:extLst>
              </p:cNvPr>
              <p:cNvSpPr/>
              <p:nvPr/>
            </p:nvSpPr>
            <p:spPr>
              <a:xfrm>
                <a:off x="5765822" y="1465254"/>
                <a:ext cx="2745880" cy="787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𝑆𝐿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197C9B20-F9FA-4DAA-91E5-496EBE753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822" y="1465254"/>
                <a:ext cx="2745880" cy="78771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hteck 15">
            <a:extLst>
              <a:ext uri="{FF2B5EF4-FFF2-40B4-BE49-F238E27FC236}">
                <a16:creationId xmlns:a16="http://schemas.microsoft.com/office/drawing/2014/main" id="{1F23A50E-814B-4F15-817F-BFC7C24C4F12}"/>
              </a:ext>
            </a:extLst>
          </p:cNvPr>
          <p:cNvSpPr/>
          <p:nvPr/>
        </p:nvSpPr>
        <p:spPr>
          <a:xfrm>
            <a:off x="5319958" y="269921"/>
            <a:ext cx="3637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Energy allocation to Growth &amp; Reproduction is affected by body fat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167C1DB-26F0-4BD2-8D87-5887BEC66668}"/>
              </a:ext>
            </a:extLst>
          </p:cNvPr>
          <p:cNvCxnSpPr>
            <a:cxnSpLocks/>
          </p:cNvCxnSpPr>
          <p:nvPr/>
        </p:nvCxnSpPr>
        <p:spPr>
          <a:xfrm flipV="1">
            <a:off x="3364211" y="2970442"/>
            <a:ext cx="0" cy="3648728"/>
          </a:xfrm>
          <a:prstGeom prst="straightConnector1">
            <a:avLst/>
          </a:prstGeom>
          <a:ln w="38100">
            <a:solidFill>
              <a:srgbClr val="8989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BF7A4166-4CFE-4CCB-989D-7A4C23742302}"/>
              </a:ext>
            </a:extLst>
          </p:cNvPr>
          <p:cNvSpPr/>
          <p:nvPr/>
        </p:nvSpPr>
        <p:spPr>
          <a:xfrm rot="16200000">
            <a:off x="1848925" y="4601541"/>
            <a:ext cx="2458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898989"/>
                </a:solidFill>
              </a:rPr>
              <a:t>Increased allocation</a:t>
            </a:r>
            <a:endParaRPr lang="en-US" sz="1200" dirty="0">
              <a:solidFill>
                <a:srgbClr val="898989"/>
              </a:solidFill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5E0E2E59-2215-4DD7-9F8E-836C6761D6C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39516" y="73817"/>
            <a:ext cx="3584448" cy="10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1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2" grpId="0"/>
      <p:bldP spid="15" grpId="0"/>
      <p:bldP spid="16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47D09AA2-7D9E-411E-9C6B-781B218660C0}"/>
              </a:ext>
            </a:extLst>
          </p:cNvPr>
          <p:cNvSpPr/>
          <p:nvPr/>
        </p:nvSpPr>
        <p:spPr>
          <a:xfrm>
            <a:off x="292673" y="6021039"/>
            <a:ext cx="3649726" cy="682266"/>
          </a:xfrm>
          <a:prstGeom prst="roundRect">
            <a:avLst/>
          </a:prstGeom>
          <a:solidFill>
            <a:srgbClr val="D62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6958EA2-5534-46BB-9FC9-443D1D656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15"/>
          <a:stretch/>
        </p:blipFill>
        <p:spPr>
          <a:xfrm>
            <a:off x="4438834" y="2974824"/>
            <a:ext cx="4597496" cy="354904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7B9B56F9-D19D-4EFE-82F7-31C60A4CFCB3}"/>
                  </a:ext>
                </a:extLst>
              </p:cNvPr>
              <p:cNvSpPr/>
              <p:nvPr/>
            </p:nvSpPr>
            <p:spPr>
              <a:xfrm>
                <a:off x="5699772" y="584481"/>
                <a:ext cx="3058017" cy="650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ts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HIF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𝐴𝐸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𝐸𝐷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𝐻𝐼𝐹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7B9B56F9-D19D-4EFE-82F7-31C60A4CF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772" y="584481"/>
                <a:ext cx="3058017" cy="65011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20496920-D2D2-46C5-A37F-54FAEC9996B8}"/>
                  </a:ext>
                </a:extLst>
              </p:cNvPr>
              <p:cNvSpPr/>
              <p:nvPr/>
            </p:nvSpPr>
            <p:spPr>
              <a:xfrm>
                <a:off x="5551849" y="1956623"/>
                <a:ext cx="2988960" cy="3877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mod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scaled</m:t>
                              </m:r>
                            </m:sub>
                          </m:sSub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20496920-D2D2-46C5-A37F-54FAEC999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849" y="1956623"/>
                <a:ext cx="2988960" cy="3877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hteck 16">
            <a:extLst>
              <a:ext uri="{FF2B5EF4-FFF2-40B4-BE49-F238E27FC236}">
                <a16:creationId xmlns:a16="http://schemas.microsoft.com/office/drawing/2014/main" id="{24564F1B-85CB-42AC-AE27-131A22EE95CB}"/>
              </a:ext>
            </a:extLst>
          </p:cNvPr>
          <p:cNvSpPr/>
          <p:nvPr/>
        </p:nvSpPr>
        <p:spPr>
          <a:xfrm>
            <a:off x="292672" y="3613532"/>
            <a:ext cx="41659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600" dirty="0"/>
              <a:t>To limit max ingestion, I tried a functional response curve but wasn’t flexible enough </a:t>
            </a:r>
          </a:p>
          <a:p>
            <a:r>
              <a:rPr lang="da-DK" sz="1400" i="1" dirty="0"/>
              <a:t>- One maximum consumption value regardless of mass, age, reproductive status, etc. 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860168B-340A-4246-91D8-C70AD166C6FB}"/>
              </a:ext>
            </a:extLst>
          </p:cNvPr>
          <p:cNvSpPr/>
          <p:nvPr/>
        </p:nvSpPr>
        <p:spPr>
          <a:xfrm>
            <a:off x="292672" y="4692163"/>
            <a:ext cx="40386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600" dirty="0"/>
              <a:t>Using maximum ingestion rate per unit body mass </a:t>
            </a:r>
          </a:p>
          <a:p>
            <a:r>
              <a:rPr lang="da-DK" sz="1400" i="1" dirty="0"/>
              <a:t>- Based on Shipley et al. 1994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D4FE3397-CC5D-4932-8484-7FB730A0826F}"/>
                  </a:ext>
                </a:extLst>
              </p:cNvPr>
              <p:cNvSpPr/>
              <p:nvPr/>
            </p:nvSpPr>
            <p:spPr>
              <a:xfrm>
                <a:off x="356733" y="6185800"/>
                <a:ext cx="33060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𝐸𝐴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real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𝐸𝐷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HIF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D4FE3397-CC5D-4932-8484-7FB730A082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33" y="6185800"/>
                <a:ext cx="3306098" cy="369332"/>
              </a:xfrm>
              <a:prstGeom prst="rect">
                <a:avLst/>
              </a:prstGeom>
              <a:blipFill>
                <a:blip r:embed="rId2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19B48B6-BF6E-433C-802F-1FCD9239A219}"/>
              </a:ext>
            </a:extLst>
          </p:cNvPr>
          <p:cNvCxnSpPr/>
          <p:nvPr/>
        </p:nvCxnSpPr>
        <p:spPr>
          <a:xfrm flipH="1">
            <a:off x="4572000" y="2911876"/>
            <a:ext cx="1695635" cy="0"/>
          </a:xfrm>
          <a:prstGeom prst="straightConnector1">
            <a:avLst/>
          </a:prstGeom>
          <a:ln w="38100">
            <a:solidFill>
              <a:srgbClr val="D628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C03E06E-1488-4E56-9840-61205F1F4822}"/>
              </a:ext>
            </a:extLst>
          </p:cNvPr>
          <p:cNvCxnSpPr>
            <a:cxnSpLocks/>
          </p:cNvCxnSpPr>
          <p:nvPr/>
        </p:nvCxnSpPr>
        <p:spPr>
          <a:xfrm>
            <a:off x="7234163" y="2911876"/>
            <a:ext cx="1695635" cy="0"/>
          </a:xfrm>
          <a:prstGeom prst="straightConnector1">
            <a:avLst/>
          </a:prstGeom>
          <a:ln w="38100">
            <a:solidFill>
              <a:srgbClr val="D628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8671B656-26B8-481B-9279-05B1E052FA15}"/>
              </a:ext>
            </a:extLst>
          </p:cNvPr>
          <p:cNvSpPr/>
          <p:nvPr/>
        </p:nvSpPr>
        <p:spPr>
          <a:xfrm>
            <a:off x="6082324" y="6455340"/>
            <a:ext cx="16323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600" dirty="0"/>
              <a:t>Speakman 2014 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4B864F9F-02AD-4E36-AED5-50A660192AB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66" y="2966441"/>
            <a:ext cx="3901440" cy="3425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5EE8AEAD-1577-47B0-9D3A-D82A31DA9CFC}"/>
              </a:ext>
            </a:extLst>
          </p:cNvPr>
          <p:cNvSpPr/>
          <p:nvPr/>
        </p:nvSpPr>
        <p:spPr>
          <a:xfrm>
            <a:off x="7268536" y="2541515"/>
            <a:ext cx="16323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600" dirty="0">
                <a:solidFill>
                  <a:srgbClr val="D6285C"/>
                </a:solidFill>
              </a:rPr>
              <a:t>Reduce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6FC69BCF-FF58-4E3B-8654-95F2BCFC7CC6}"/>
              </a:ext>
            </a:extLst>
          </p:cNvPr>
          <p:cNvSpPr/>
          <p:nvPr/>
        </p:nvSpPr>
        <p:spPr>
          <a:xfrm>
            <a:off x="4667155" y="2541515"/>
            <a:ext cx="16323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600" dirty="0">
                <a:solidFill>
                  <a:srgbClr val="D6285C"/>
                </a:solidFill>
              </a:rPr>
              <a:t>Increase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4AD4637F-3573-481C-BC62-F6693041F01F}"/>
              </a:ext>
            </a:extLst>
          </p:cNvPr>
          <p:cNvSpPr/>
          <p:nvPr/>
        </p:nvSpPr>
        <p:spPr>
          <a:xfrm>
            <a:off x="278167" y="2991864"/>
            <a:ext cx="41659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600" dirty="0"/>
              <a:t>Realized ingestion rate based on food available, ingestion rate, and maximum ingestion rate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ED61804-4606-447C-85FF-BF57FBBF3724}"/>
              </a:ext>
            </a:extLst>
          </p:cNvPr>
          <p:cNvSpPr/>
          <p:nvPr/>
        </p:nvSpPr>
        <p:spPr>
          <a:xfrm>
            <a:off x="5503043" y="157333"/>
            <a:ext cx="34622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600" dirty="0"/>
              <a:t>Ingestion rate calculated in a timestep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3B6EB46F-6FCA-4C0F-BAE7-3F324F431F3F}"/>
              </a:ext>
            </a:extLst>
          </p:cNvPr>
          <p:cNvSpPr/>
          <p:nvPr/>
        </p:nvSpPr>
        <p:spPr>
          <a:xfrm>
            <a:off x="5376794" y="1464253"/>
            <a:ext cx="34622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600" dirty="0"/>
              <a:t>Ingestion rate can then be modified by storage level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92BB2050-5CE6-46A9-A938-D45FA64C4A11}"/>
                  </a:ext>
                </a:extLst>
              </p:cNvPr>
              <p:cNvSpPr/>
              <p:nvPr/>
            </p:nvSpPr>
            <p:spPr>
              <a:xfrm>
                <a:off x="622817" y="5523160"/>
                <a:ext cx="3075329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ax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71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92BB2050-5CE6-46A9-A938-D45FA64C4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7" y="5523160"/>
                <a:ext cx="3075329" cy="40498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fik 31">
            <a:extLst>
              <a:ext uri="{FF2B5EF4-FFF2-40B4-BE49-F238E27FC236}">
                <a16:creationId xmlns:a16="http://schemas.microsoft.com/office/drawing/2014/main" id="{18937A0C-AAF5-4A0A-ADAD-D3B33BBBA59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39516" y="73817"/>
            <a:ext cx="3584448" cy="10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2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5" grpId="0"/>
      <p:bldP spid="16" grpId="0"/>
      <p:bldP spid="17" grpId="0"/>
      <p:bldP spid="18" grpId="0"/>
      <p:bldP spid="20" grpId="0"/>
      <p:bldP spid="29" grpId="0"/>
      <p:bldP spid="34" grpId="0"/>
      <p:bldP spid="34" grpId="1"/>
      <p:bldP spid="35" grpId="0"/>
      <p:bldP spid="35" grpId="1"/>
      <p:bldP spid="36" grpId="0"/>
      <p:bldP spid="37" grpId="0"/>
      <p:bldP spid="38" grpId="0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EA08617C-1865-490D-A6D6-B619C0A76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516" y="73817"/>
            <a:ext cx="3584448" cy="109823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BED61804-4606-447C-85FF-BF57FBBF3724}"/>
              </a:ext>
            </a:extLst>
          </p:cNvPr>
          <p:cNvSpPr/>
          <p:nvPr/>
        </p:nvSpPr>
        <p:spPr>
          <a:xfrm>
            <a:off x="5503043" y="157333"/>
            <a:ext cx="34622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600" u="sng" dirty="0"/>
              <a:t>Ingestion rate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1EF0FAE-53C2-48E6-AD1B-D077EE45E2D1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654" t="4622" r="766" b="1015"/>
          <a:stretch/>
        </p:blipFill>
        <p:spPr>
          <a:xfrm>
            <a:off x="197801" y="630157"/>
            <a:ext cx="8739520" cy="5937346"/>
          </a:xfrm>
          <a:prstGeom prst="roundRect">
            <a:avLst>
              <a:gd name="adj" fmla="val 36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2699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4395996A-D49E-4755-9998-32CFCD767D16}"/>
                  </a:ext>
                </a:extLst>
              </p:cNvPr>
              <p:cNvSpPr/>
              <p:nvPr/>
            </p:nvSpPr>
            <p:spPr>
              <a:xfrm>
                <a:off x="6336197" y="702680"/>
                <a:ext cx="1840352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5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5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4395996A-D49E-4755-9998-32CFCD767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197" y="702680"/>
                <a:ext cx="1840352" cy="477054"/>
              </a:xfrm>
              <a:prstGeom prst="rect">
                <a:avLst/>
              </a:prstGeom>
              <a:blipFill>
                <a:blip r:embed="rId22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hteck 15">
            <a:extLst>
              <a:ext uri="{FF2B5EF4-FFF2-40B4-BE49-F238E27FC236}">
                <a16:creationId xmlns:a16="http://schemas.microsoft.com/office/drawing/2014/main" id="{2590F393-526B-44D0-8E5F-983D0DB909B5}"/>
              </a:ext>
            </a:extLst>
          </p:cNvPr>
          <p:cNvSpPr/>
          <p:nvPr/>
        </p:nvSpPr>
        <p:spPr>
          <a:xfrm>
            <a:off x="6055668" y="1185062"/>
            <a:ext cx="2401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400" dirty="0"/>
              <a:t>Kleiber 1975; Sibly et al. 2013</a:t>
            </a:r>
          </a:p>
          <a:p>
            <a:endParaRPr lang="da-DK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6EF0B7F-D928-493C-885E-874EF2CC52A5}"/>
              </a:ext>
            </a:extLst>
          </p:cNvPr>
          <p:cNvSpPr/>
          <p:nvPr/>
        </p:nvSpPr>
        <p:spPr>
          <a:xfrm>
            <a:off x="5551849" y="1776070"/>
            <a:ext cx="32568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dirty="0"/>
              <a:t>Calibrated using data from Sadowska et al. 2015, Grosiak et al. 2020, &amp; Górecki 1968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65949C-B714-4DFE-AA4F-4CA32B3B6A66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885" t="5373" r="1000" b="1506"/>
          <a:stretch/>
        </p:blipFill>
        <p:spPr>
          <a:xfrm>
            <a:off x="1875194" y="3046536"/>
            <a:ext cx="5393612" cy="34940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91165ED-33A7-44F4-9D45-6802DEB8F42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39516" y="73817"/>
            <a:ext cx="3584448" cy="10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4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434447B-F054-4656-8C95-C01739E43CB1}"/>
              </a:ext>
            </a:extLst>
          </p:cNvPr>
          <p:cNvGrpSpPr/>
          <p:nvPr/>
        </p:nvGrpSpPr>
        <p:grpSpPr>
          <a:xfrm>
            <a:off x="943992" y="1145537"/>
            <a:ext cx="7533124" cy="4628545"/>
            <a:chOff x="943992" y="1145537"/>
            <a:chExt cx="7533124" cy="4628545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73FB2968-BAAE-4E22-8BD5-77BD6838F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19128" y="1145537"/>
              <a:ext cx="5972175" cy="1981200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13EF40A1-2C89-4155-91DF-4DB31DC61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69371" y="3583332"/>
              <a:ext cx="4953000" cy="2190750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26FD58F7-371D-424B-BC3E-CD0791BA4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3992" y="3269007"/>
              <a:ext cx="2095500" cy="20955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60171DEE-530B-48B8-AFFD-DA6517361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5894" y="1725077"/>
              <a:ext cx="2057400" cy="1143000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BFB5E87-8BCB-4F3C-94E1-68A8B3ECA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52355" y="2535349"/>
              <a:ext cx="2352675" cy="600075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5237AD70-D5C7-4468-B7F9-B8E4B4A68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68266" y="3283735"/>
              <a:ext cx="2981325" cy="20955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19236E13-B433-460A-81A4-114E802B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47921" y="3625824"/>
              <a:ext cx="2314575" cy="600075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9B3E0166-964F-469C-8199-5D52A75A3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91419" y="3886934"/>
              <a:ext cx="2409825" cy="1209675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B179CFD6-9A66-43A1-90B3-981E56060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186883" y="2667000"/>
              <a:ext cx="2114550" cy="152400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D29F1EB-78C1-4095-B120-F78C99B0A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76941" y="4054035"/>
              <a:ext cx="847725" cy="971550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1D9A4F0B-0D66-4463-81ED-3745D96A1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076941" y="3292035"/>
              <a:ext cx="1400175" cy="1733550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5DF2670E-14D6-49A0-A8FB-A8BD4409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644056" y="1145537"/>
              <a:ext cx="714375" cy="723900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34148992-997D-4B4C-8FB3-5066B801DEB9}"/>
              </a:ext>
            </a:extLst>
          </p:cNvPr>
          <p:cNvSpPr txBox="1">
            <a:spLocks/>
          </p:cNvSpPr>
          <p:nvPr/>
        </p:nvSpPr>
        <p:spPr>
          <a:xfrm>
            <a:off x="1301759" y="180275"/>
            <a:ext cx="6540482" cy="96207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Field metabolic rates</a:t>
            </a:r>
            <a:endParaRPr lang="en-DE" sz="2000" i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1698E99-7B75-4EB6-8B58-26EA9C04E756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579" t="4532" r="784" b="725"/>
          <a:stretch/>
        </p:blipFill>
        <p:spPr>
          <a:xfrm>
            <a:off x="310718" y="180275"/>
            <a:ext cx="8522563" cy="6497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5B2DCF97-59E1-48A7-AEF8-9F8EE64F30D7}"/>
              </a:ext>
            </a:extLst>
          </p:cNvPr>
          <p:cNvSpPr/>
          <p:nvPr/>
        </p:nvSpPr>
        <p:spPr>
          <a:xfrm>
            <a:off x="3868319" y="624970"/>
            <a:ext cx="7820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Rodents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856E244-1C28-46F2-9DC3-C882C3BAC274}"/>
              </a:ext>
            </a:extLst>
          </p:cNvPr>
          <p:cNvSpPr/>
          <p:nvPr/>
        </p:nvSpPr>
        <p:spPr>
          <a:xfrm>
            <a:off x="5368330" y="615828"/>
            <a:ext cx="13516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Small mammals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58B2314-0038-4CA6-B3AF-7DA34F507D9A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4071942" y="476660"/>
            <a:ext cx="187414" cy="148310"/>
          </a:xfrm>
          <a:prstGeom prst="straightConnector1">
            <a:avLst/>
          </a:prstGeom>
          <a:ln>
            <a:solidFill>
              <a:srgbClr val="1728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1A8E2DC-235D-4885-8764-C25D91FA8346}"/>
              </a:ext>
            </a:extLst>
          </p:cNvPr>
          <p:cNvCxnSpPr>
            <a:cxnSpLocks/>
          </p:cNvCxnSpPr>
          <p:nvPr/>
        </p:nvCxnSpPr>
        <p:spPr>
          <a:xfrm flipV="1">
            <a:off x="4259356" y="482374"/>
            <a:ext cx="187419" cy="148311"/>
          </a:xfrm>
          <a:prstGeom prst="straightConnector1">
            <a:avLst/>
          </a:prstGeom>
          <a:ln>
            <a:solidFill>
              <a:srgbClr val="1BB6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39416FD-232A-4353-962C-81113921B621}"/>
              </a:ext>
            </a:extLst>
          </p:cNvPr>
          <p:cNvCxnSpPr>
            <a:cxnSpLocks/>
          </p:cNvCxnSpPr>
          <p:nvPr/>
        </p:nvCxnSpPr>
        <p:spPr>
          <a:xfrm flipH="1" flipV="1">
            <a:off x="5957089" y="482374"/>
            <a:ext cx="1" cy="151019"/>
          </a:xfrm>
          <a:prstGeom prst="straightConnector1">
            <a:avLst/>
          </a:prstGeom>
          <a:ln>
            <a:solidFill>
              <a:srgbClr val="088B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40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3759" y="3267954"/>
            <a:ext cx="4953000" cy="2190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4148992-997D-4B4C-8FB3-5066B801DEB9}"/>
              </a:ext>
            </a:extLst>
          </p:cNvPr>
          <p:cNvSpPr txBox="1">
            <a:spLocks/>
          </p:cNvSpPr>
          <p:nvPr/>
        </p:nvSpPr>
        <p:spPr>
          <a:xfrm>
            <a:off x="1301759" y="180275"/>
            <a:ext cx="6540482" cy="96207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Field metabolic rates</a:t>
            </a:r>
            <a:endParaRPr lang="en-DE" sz="2000" i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380" y="2953629"/>
            <a:ext cx="2095500" cy="2095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0282" y="1409699"/>
            <a:ext cx="2057400" cy="1143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96743" y="2219971"/>
            <a:ext cx="2352675" cy="6000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12654" y="2968357"/>
            <a:ext cx="2981325" cy="2095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92309" y="3310446"/>
            <a:ext cx="2314575" cy="6000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35807" y="3571556"/>
            <a:ext cx="2409825" cy="12096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271" y="2351622"/>
            <a:ext cx="2114550" cy="1524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21329" y="3738657"/>
            <a:ext cx="847725" cy="97155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21329" y="2976657"/>
            <a:ext cx="1400175" cy="17335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57E711C-35D5-4BA6-97BE-37D64315200B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825" t="4290" r="825" b="793"/>
          <a:stretch/>
        </p:blipFill>
        <p:spPr>
          <a:xfrm>
            <a:off x="398695" y="223659"/>
            <a:ext cx="8346610" cy="64540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096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3759" y="3267954"/>
            <a:ext cx="4953000" cy="2190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4148992-997D-4B4C-8FB3-5066B801DEB9}"/>
              </a:ext>
            </a:extLst>
          </p:cNvPr>
          <p:cNvSpPr txBox="1">
            <a:spLocks/>
          </p:cNvSpPr>
          <p:nvPr/>
        </p:nvSpPr>
        <p:spPr>
          <a:xfrm>
            <a:off x="1301759" y="180275"/>
            <a:ext cx="6540482" cy="96207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Field metabolic rates</a:t>
            </a:r>
            <a:endParaRPr lang="en-DE" sz="2000" i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380" y="2953629"/>
            <a:ext cx="2095500" cy="2095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0282" y="1409699"/>
            <a:ext cx="2057400" cy="1143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96743" y="2219971"/>
            <a:ext cx="2352675" cy="6000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12654" y="2968357"/>
            <a:ext cx="2981325" cy="2095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92309" y="3310446"/>
            <a:ext cx="2314575" cy="6000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35807" y="3571556"/>
            <a:ext cx="2409825" cy="12096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271" y="2351622"/>
            <a:ext cx="2114550" cy="1524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21329" y="3738657"/>
            <a:ext cx="847725" cy="97155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21329" y="2976657"/>
            <a:ext cx="1400175" cy="173355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003A76F-A35A-4101-9C81-161775C8BB8A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482" t="4861" r="939" b="935"/>
          <a:stretch/>
        </p:blipFill>
        <p:spPr>
          <a:xfrm>
            <a:off x="310719" y="180275"/>
            <a:ext cx="8522562" cy="6525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7232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3759" y="3267954"/>
            <a:ext cx="4953000" cy="2190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4148992-997D-4B4C-8FB3-5066B801DEB9}"/>
              </a:ext>
            </a:extLst>
          </p:cNvPr>
          <p:cNvSpPr txBox="1">
            <a:spLocks/>
          </p:cNvSpPr>
          <p:nvPr/>
        </p:nvSpPr>
        <p:spPr>
          <a:xfrm>
            <a:off x="1301759" y="180275"/>
            <a:ext cx="6540482" cy="96207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Field metabolic rates</a:t>
            </a:r>
            <a:endParaRPr lang="en-DE" sz="2000" i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380" y="2953629"/>
            <a:ext cx="2095500" cy="2095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0282" y="1409699"/>
            <a:ext cx="2057400" cy="1143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96743" y="2219971"/>
            <a:ext cx="2352675" cy="6000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12654" y="2968357"/>
            <a:ext cx="2981325" cy="2095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92309" y="3310446"/>
            <a:ext cx="2314575" cy="6000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35807" y="3571556"/>
            <a:ext cx="2409825" cy="12096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271" y="2351622"/>
            <a:ext cx="2114550" cy="1524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21329" y="3738657"/>
            <a:ext cx="847725" cy="97155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21329" y="2976657"/>
            <a:ext cx="1400175" cy="173355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A0087CF-C200-4039-942D-F2FB5BEEE4C2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588" t="5543" r="1392" b="679"/>
          <a:stretch/>
        </p:blipFill>
        <p:spPr>
          <a:xfrm>
            <a:off x="501589" y="1128944"/>
            <a:ext cx="8140822" cy="5173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4685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4148992-997D-4B4C-8FB3-5066B801DEB9}"/>
              </a:ext>
            </a:extLst>
          </p:cNvPr>
          <p:cNvSpPr txBox="1">
            <a:spLocks/>
          </p:cNvSpPr>
          <p:nvPr/>
        </p:nvSpPr>
        <p:spPr>
          <a:xfrm>
            <a:off x="1301759" y="180275"/>
            <a:ext cx="6540482" cy="96207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Population level</a:t>
            </a:r>
            <a:endParaRPr lang="en-DE" sz="2000" i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AEC2A6A-6AA0-42FB-A3B4-66A14CC6B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" t="5335" r="680" b="1374"/>
          <a:stretch/>
        </p:blipFill>
        <p:spPr>
          <a:xfrm>
            <a:off x="62144" y="1677881"/>
            <a:ext cx="9019712" cy="3657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9856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9B49-4BFF-4E4A-ADF9-76F19E96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759" y="337400"/>
            <a:ext cx="6540482" cy="1267567"/>
          </a:xfrm>
        </p:spPr>
        <p:txBody>
          <a:bodyPr anchor="t">
            <a:normAutofit/>
          </a:bodyPr>
          <a:lstStyle/>
          <a:p>
            <a:r>
              <a:rPr lang="en-US" sz="3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My vision</a:t>
            </a:r>
            <a:endParaRPr lang="en-DE" sz="3600" u="sng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1" name="Group 19">
            <a:extLst>
              <a:ext uri="{FF2B5EF4-FFF2-40B4-BE49-F238E27FC236}">
                <a16:creationId xmlns:a16="http://schemas.microsoft.com/office/drawing/2014/main" id="{83582D95-6BBF-456D-AA1A-53B29E7A80D6}"/>
              </a:ext>
            </a:extLst>
          </p:cNvPr>
          <p:cNvGrpSpPr/>
          <p:nvPr/>
        </p:nvGrpSpPr>
        <p:grpSpPr>
          <a:xfrm>
            <a:off x="198259" y="1032821"/>
            <a:ext cx="4824919" cy="1614792"/>
            <a:chOff x="4105071" y="5195896"/>
            <a:chExt cx="4824919" cy="1614792"/>
          </a:xfrm>
        </p:grpSpPr>
        <p:sp>
          <p:nvSpPr>
            <p:cNvPr id="12" name="Rectangle: Rounded Corners 18">
              <a:extLst>
                <a:ext uri="{FF2B5EF4-FFF2-40B4-BE49-F238E27FC236}">
                  <a16:creationId xmlns:a16="http://schemas.microsoft.com/office/drawing/2014/main" id="{5E2833F5-FA49-46A1-B9A3-0C47D0EE30CB}"/>
                </a:ext>
              </a:extLst>
            </p:cNvPr>
            <p:cNvSpPr/>
            <p:nvPr/>
          </p:nvSpPr>
          <p:spPr>
            <a:xfrm>
              <a:off x="4105071" y="5195896"/>
              <a:ext cx="4824919" cy="1614792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45ED2D0-8900-47F4-B61A-5826DFF3C8B5}"/>
                </a:ext>
              </a:extLst>
            </p:cNvPr>
            <p:cNvSpPr txBox="1"/>
            <p:nvPr/>
          </p:nvSpPr>
          <p:spPr>
            <a:xfrm>
              <a:off x="4231530" y="5589867"/>
              <a:ext cx="45720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How does the environment shape the evolution of different metabolic phenotypes?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ECEE0288-B6CF-4C77-9F30-01A7206ECFC3}"/>
              </a:ext>
            </a:extLst>
          </p:cNvPr>
          <p:cNvGrpSpPr/>
          <p:nvPr/>
        </p:nvGrpSpPr>
        <p:grpSpPr>
          <a:xfrm>
            <a:off x="126460" y="3900032"/>
            <a:ext cx="2542100" cy="2361258"/>
            <a:chOff x="0" y="3870428"/>
            <a:chExt cx="3216381" cy="2987572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2E197975-DE64-4AEE-873F-9E2CDEB2D99B}"/>
                </a:ext>
              </a:extLst>
            </p:cNvPr>
            <p:cNvSpPr/>
            <p:nvPr/>
          </p:nvSpPr>
          <p:spPr>
            <a:xfrm>
              <a:off x="350995" y="3963039"/>
              <a:ext cx="2743200" cy="27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fik 7" descr="Zahnrad">
              <a:extLst>
                <a:ext uri="{FF2B5EF4-FFF2-40B4-BE49-F238E27FC236}">
                  <a16:creationId xmlns:a16="http://schemas.microsoft.com/office/drawing/2014/main" id="{1D2F3E18-AD19-41F7-AB2A-9F5412624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8809" y="3870428"/>
              <a:ext cx="2987572" cy="2987572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4114EC83-80B0-45EB-8ADC-F3356DE83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0" y="5414681"/>
              <a:ext cx="1494862" cy="1077378"/>
            </a:xfrm>
            <a:prstGeom prst="rect">
              <a:avLst/>
            </a:prstGeom>
          </p:spPr>
        </p:pic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00350099-7FCA-4AC6-A63A-87C325834AFA}"/>
              </a:ext>
            </a:extLst>
          </p:cNvPr>
          <p:cNvSpPr txBox="1">
            <a:spLocks/>
          </p:cNvSpPr>
          <p:nvPr/>
        </p:nvSpPr>
        <p:spPr>
          <a:xfrm>
            <a:off x="-16919" y="6261290"/>
            <a:ext cx="2970680" cy="4924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EB model</a:t>
            </a:r>
            <a:endParaRPr lang="en-DE" sz="36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D76A782-C018-4E11-B3C4-792F559A4B28}"/>
              </a:ext>
            </a:extLst>
          </p:cNvPr>
          <p:cNvSpPr txBox="1">
            <a:spLocks/>
          </p:cNvSpPr>
          <p:nvPr/>
        </p:nvSpPr>
        <p:spPr>
          <a:xfrm>
            <a:off x="46311" y="2720809"/>
            <a:ext cx="2970680" cy="492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Generic &amp; clear</a:t>
            </a:r>
            <a:endParaRPr lang="en-DE" sz="25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E90764E-65E4-401E-BB57-3D4468A8D1B1}"/>
              </a:ext>
            </a:extLst>
          </p:cNvPr>
          <p:cNvSpPr txBox="1">
            <a:spLocks/>
          </p:cNvSpPr>
          <p:nvPr/>
        </p:nvSpPr>
        <p:spPr>
          <a:xfrm>
            <a:off x="2508760" y="3651322"/>
            <a:ext cx="3557062" cy="492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Thoroughly evaluated</a:t>
            </a:r>
            <a:endParaRPr lang="en-DE" sz="25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E680844-087C-405D-B301-4C6C5C71A940}"/>
              </a:ext>
            </a:extLst>
          </p:cNvPr>
          <p:cNvSpPr txBox="1">
            <a:spLocks/>
          </p:cNvSpPr>
          <p:nvPr/>
        </p:nvSpPr>
        <p:spPr>
          <a:xfrm>
            <a:off x="3080220" y="5097786"/>
            <a:ext cx="3557062" cy="492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Novel</a:t>
            </a:r>
            <a:endParaRPr lang="en-DE" sz="25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CCB98DD-C763-4FB3-B422-90FD54F26E1F}"/>
              </a:ext>
            </a:extLst>
          </p:cNvPr>
          <p:cNvCxnSpPr>
            <a:cxnSpLocks/>
          </p:cNvCxnSpPr>
          <p:nvPr/>
        </p:nvCxnSpPr>
        <p:spPr>
          <a:xfrm>
            <a:off x="1467997" y="3284146"/>
            <a:ext cx="0" cy="563336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4B6ABCFE-CAF4-4677-9731-F382B3813C7C}"/>
              </a:ext>
            </a:extLst>
          </p:cNvPr>
          <p:cNvCxnSpPr>
            <a:cxnSpLocks/>
          </p:cNvCxnSpPr>
          <p:nvPr/>
        </p:nvCxnSpPr>
        <p:spPr>
          <a:xfrm flipH="1">
            <a:off x="2282660" y="3897545"/>
            <a:ext cx="328059" cy="255028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2F8CBD83-A4B4-41E4-ACE9-0DE7DB139801}"/>
              </a:ext>
            </a:extLst>
          </p:cNvPr>
          <p:cNvCxnSpPr>
            <a:cxnSpLocks/>
          </p:cNvCxnSpPr>
          <p:nvPr/>
        </p:nvCxnSpPr>
        <p:spPr>
          <a:xfrm flipH="1" flipV="1">
            <a:off x="2647131" y="5331508"/>
            <a:ext cx="1545490" cy="1250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1E75C9-7BB6-422D-B309-2D09268DD8E9}"/>
              </a:ext>
            </a:extLst>
          </p:cNvPr>
          <p:cNvCxnSpPr>
            <a:cxnSpLocks/>
          </p:cNvCxnSpPr>
          <p:nvPr/>
        </p:nvCxnSpPr>
        <p:spPr>
          <a:xfrm flipV="1">
            <a:off x="1719600" y="2706835"/>
            <a:ext cx="318816" cy="116067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93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5" grpId="1"/>
      <p:bldP spid="26" grpId="0"/>
      <p:bldP spid="26" grpId="1"/>
      <p:bldP spid="30" grpId="0"/>
      <p:bldP spid="30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DC11077-B5B3-40C7-8E7B-6CDB574F4265}"/>
              </a:ext>
            </a:extLst>
          </p:cNvPr>
          <p:cNvSpPr/>
          <p:nvPr/>
        </p:nvSpPr>
        <p:spPr>
          <a:xfrm>
            <a:off x="1562470" y="1606858"/>
            <a:ext cx="6010182" cy="3542191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B43CA50A-CE57-43FC-A048-6BE83788D462}"/>
              </a:ext>
            </a:extLst>
          </p:cNvPr>
          <p:cNvCxnSpPr>
            <a:cxnSpLocks/>
          </p:cNvCxnSpPr>
          <p:nvPr/>
        </p:nvCxnSpPr>
        <p:spPr>
          <a:xfrm flipV="1">
            <a:off x="2024109" y="2006354"/>
            <a:ext cx="4944862" cy="261891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EE78BD0C-6E2E-45C1-B241-117BF6F95E5D}"/>
              </a:ext>
            </a:extLst>
          </p:cNvPr>
          <p:cNvSpPr txBox="1">
            <a:spLocks/>
          </p:cNvSpPr>
          <p:nvPr/>
        </p:nvSpPr>
        <p:spPr>
          <a:xfrm>
            <a:off x="3783660" y="5136473"/>
            <a:ext cx="1425760" cy="824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Mass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A5C5958-D6E9-4F75-900B-0A8AB9226A9C}"/>
              </a:ext>
            </a:extLst>
          </p:cNvPr>
          <p:cNvSpPr txBox="1">
            <a:spLocks/>
          </p:cNvSpPr>
          <p:nvPr/>
        </p:nvSpPr>
        <p:spPr>
          <a:xfrm rot="16200000">
            <a:off x="446396" y="3016928"/>
            <a:ext cx="1425760" cy="824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DEE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7644F11-6325-4CB2-854F-3D5DCF2A4B6A}"/>
              </a:ext>
            </a:extLst>
          </p:cNvPr>
          <p:cNvSpPr/>
          <p:nvPr/>
        </p:nvSpPr>
        <p:spPr>
          <a:xfrm>
            <a:off x="4487661" y="4458439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9C2B601-0F1A-48EF-8741-0AEEF80B8BFD}"/>
              </a:ext>
            </a:extLst>
          </p:cNvPr>
          <p:cNvSpPr/>
          <p:nvPr/>
        </p:nvSpPr>
        <p:spPr>
          <a:xfrm>
            <a:off x="4487661" y="2014188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E0288698-192D-4D6F-A366-85F8469DD979}"/>
              </a:ext>
            </a:extLst>
          </p:cNvPr>
          <p:cNvSpPr/>
          <p:nvPr/>
        </p:nvSpPr>
        <p:spPr>
          <a:xfrm>
            <a:off x="5732015" y="3658037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CFE6F96-7A10-4E32-959F-9933A448A07A}"/>
              </a:ext>
            </a:extLst>
          </p:cNvPr>
          <p:cNvSpPr/>
          <p:nvPr/>
        </p:nvSpPr>
        <p:spPr>
          <a:xfrm>
            <a:off x="4783585" y="3399849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CF7AB3E-394D-4692-A459-AD9C00815BB5}"/>
              </a:ext>
            </a:extLst>
          </p:cNvPr>
          <p:cNvSpPr/>
          <p:nvPr/>
        </p:nvSpPr>
        <p:spPr>
          <a:xfrm>
            <a:off x="3783660" y="3262543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10B994-6CCC-420F-96C1-8D2ACB91D4F0}"/>
              </a:ext>
            </a:extLst>
          </p:cNvPr>
          <p:cNvSpPr/>
          <p:nvPr/>
        </p:nvSpPr>
        <p:spPr>
          <a:xfrm>
            <a:off x="3221122" y="2945168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751C7BF5-316F-4345-88F6-B4A91A19F4DB}"/>
              </a:ext>
            </a:extLst>
          </p:cNvPr>
          <p:cNvSpPr/>
          <p:nvPr/>
        </p:nvSpPr>
        <p:spPr>
          <a:xfrm>
            <a:off x="2328909" y="3776842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773A522D-2E0B-41F9-A0F6-8EB42EFA057C}"/>
              </a:ext>
            </a:extLst>
          </p:cNvPr>
          <p:cNvSpPr/>
          <p:nvPr/>
        </p:nvSpPr>
        <p:spPr>
          <a:xfrm>
            <a:off x="2213499" y="4799249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6BC620C-EC61-4274-A523-3C4FBC251F5F}"/>
              </a:ext>
            </a:extLst>
          </p:cNvPr>
          <p:cNvSpPr/>
          <p:nvPr/>
        </p:nvSpPr>
        <p:spPr>
          <a:xfrm>
            <a:off x="3201883" y="4365571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F6D38EB1-D5B1-414E-8352-CE4E89DDA382}"/>
              </a:ext>
            </a:extLst>
          </p:cNvPr>
          <p:cNvSpPr/>
          <p:nvPr/>
        </p:nvSpPr>
        <p:spPr>
          <a:xfrm>
            <a:off x="4190267" y="3931893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96F05F0D-D6EA-48D7-8A61-0B5B045FF998}"/>
              </a:ext>
            </a:extLst>
          </p:cNvPr>
          <p:cNvSpPr/>
          <p:nvPr/>
        </p:nvSpPr>
        <p:spPr>
          <a:xfrm>
            <a:off x="5302927" y="2413633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436D5904-F091-4375-84DC-A8A728DE0CD5}"/>
              </a:ext>
            </a:extLst>
          </p:cNvPr>
          <p:cNvSpPr/>
          <p:nvPr/>
        </p:nvSpPr>
        <p:spPr>
          <a:xfrm>
            <a:off x="5418337" y="3244117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2C71A97F-9B55-4030-BE8D-F262736E04AD}"/>
              </a:ext>
            </a:extLst>
          </p:cNvPr>
          <p:cNvSpPr/>
          <p:nvPr/>
        </p:nvSpPr>
        <p:spPr>
          <a:xfrm>
            <a:off x="6661211" y="2885242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E82C3029-494D-4671-82E9-CBF4F8811406}"/>
              </a:ext>
            </a:extLst>
          </p:cNvPr>
          <p:cNvSpPr/>
          <p:nvPr/>
        </p:nvSpPr>
        <p:spPr>
          <a:xfrm>
            <a:off x="6004264" y="2104888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641DBDFE-F55B-4DCF-9406-3C697125A563}"/>
              </a:ext>
            </a:extLst>
          </p:cNvPr>
          <p:cNvSpPr/>
          <p:nvPr/>
        </p:nvSpPr>
        <p:spPr>
          <a:xfrm>
            <a:off x="4401844" y="3000652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BB86A82F-D72D-4FC9-952B-FB3150EECF16}"/>
              </a:ext>
            </a:extLst>
          </p:cNvPr>
          <p:cNvSpPr/>
          <p:nvPr/>
        </p:nvSpPr>
        <p:spPr>
          <a:xfrm>
            <a:off x="3478570" y="3544476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3A02F497-EBB5-4C0D-BE65-B9CF4EAF43CE}"/>
              </a:ext>
            </a:extLst>
          </p:cNvPr>
          <p:cNvSpPr/>
          <p:nvPr/>
        </p:nvSpPr>
        <p:spPr>
          <a:xfrm>
            <a:off x="2555291" y="4452956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C5221071-5063-4011-9361-4AE46CB4400D}"/>
              </a:ext>
            </a:extLst>
          </p:cNvPr>
          <p:cNvSpPr/>
          <p:nvPr/>
        </p:nvSpPr>
        <p:spPr>
          <a:xfrm>
            <a:off x="5476042" y="2006354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4771A3D1-6BBD-4E01-9C74-D3F6412321DE}"/>
              </a:ext>
            </a:extLst>
          </p:cNvPr>
          <p:cNvSpPr/>
          <p:nvPr/>
        </p:nvSpPr>
        <p:spPr>
          <a:xfrm>
            <a:off x="5999825" y="2877667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9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 animBg="1"/>
      <p:bldP spid="23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9B535-3BD1-4CB6-BE5D-A19AEF64E3AC}"/>
              </a:ext>
            </a:extLst>
          </p:cNvPr>
          <p:cNvSpPr txBox="1">
            <a:spLocks/>
          </p:cNvSpPr>
          <p:nvPr/>
        </p:nvSpPr>
        <p:spPr>
          <a:xfrm>
            <a:off x="63916" y="41674"/>
            <a:ext cx="9007290" cy="977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What’s this variation about?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0030534-7A59-498B-A5C1-D4DC4EA75436}"/>
              </a:ext>
            </a:extLst>
          </p:cNvPr>
          <p:cNvSpPr txBox="1">
            <a:spLocks/>
          </p:cNvSpPr>
          <p:nvPr/>
        </p:nvSpPr>
        <p:spPr>
          <a:xfrm>
            <a:off x="63916" y="5919653"/>
            <a:ext cx="9007290" cy="977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Costs over 3x more for porpoises!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DC11077-B5B3-40C7-8E7B-6CDB574F4265}"/>
              </a:ext>
            </a:extLst>
          </p:cNvPr>
          <p:cNvSpPr/>
          <p:nvPr/>
        </p:nvSpPr>
        <p:spPr>
          <a:xfrm>
            <a:off x="1562470" y="1606858"/>
            <a:ext cx="6010182" cy="3542191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B43CA50A-CE57-43FC-A048-6BE83788D462}"/>
              </a:ext>
            </a:extLst>
          </p:cNvPr>
          <p:cNvCxnSpPr>
            <a:cxnSpLocks/>
          </p:cNvCxnSpPr>
          <p:nvPr/>
        </p:nvCxnSpPr>
        <p:spPr>
          <a:xfrm flipV="1">
            <a:off x="2024109" y="2006354"/>
            <a:ext cx="4944862" cy="261891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EE78BD0C-6E2E-45C1-B241-117BF6F95E5D}"/>
              </a:ext>
            </a:extLst>
          </p:cNvPr>
          <p:cNvSpPr txBox="1">
            <a:spLocks/>
          </p:cNvSpPr>
          <p:nvPr/>
        </p:nvSpPr>
        <p:spPr>
          <a:xfrm>
            <a:off x="3783660" y="5136473"/>
            <a:ext cx="1425760" cy="824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Mass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A5C5958-D6E9-4F75-900B-0A8AB9226A9C}"/>
              </a:ext>
            </a:extLst>
          </p:cNvPr>
          <p:cNvSpPr txBox="1">
            <a:spLocks/>
          </p:cNvSpPr>
          <p:nvPr/>
        </p:nvSpPr>
        <p:spPr>
          <a:xfrm rot="16200000">
            <a:off x="446396" y="3016928"/>
            <a:ext cx="1425760" cy="824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DEE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6BE22EF-5AD4-44D1-B4C6-AF3F232426F1}"/>
              </a:ext>
            </a:extLst>
          </p:cNvPr>
          <p:cNvGrpSpPr/>
          <p:nvPr/>
        </p:nvGrpSpPr>
        <p:grpSpPr>
          <a:xfrm>
            <a:off x="4487661" y="2014188"/>
            <a:ext cx="115410" cy="2559661"/>
            <a:chOff x="4487661" y="2014188"/>
            <a:chExt cx="115410" cy="2559661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07644F11-6325-4CB2-854F-3D5DCF2A4B6A}"/>
                </a:ext>
              </a:extLst>
            </p:cNvPr>
            <p:cNvSpPr/>
            <p:nvPr/>
          </p:nvSpPr>
          <p:spPr>
            <a:xfrm>
              <a:off x="4487661" y="4458439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29C2B601-0F1A-48EF-8741-0AEEF80B8BFD}"/>
                </a:ext>
              </a:extLst>
            </p:cNvPr>
            <p:cNvSpPr/>
            <p:nvPr/>
          </p:nvSpPr>
          <p:spPr>
            <a:xfrm>
              <a:off x="4487661" y="2014188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BCD6E14-FF3C-4789-BFEA-A66B13BB7DEF}"/>
              </a:ext>
            </a:extLst>
          </p:cNvPr>
          <p:cNvGrpSpPr/>
          <p:nvPr/>
        </p:nvGrpSpPr>
        <p:grpSpPr>
          <a:xfrm>
            <a:off x="2213499" y="2006354"/>
            <a:ext cx="4563122" cy="2908305"/>
            <a:chOff x="2213499" y="2006354"/>
            <a:chExt cx="4563122" cy="290830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F4E7BC86-2D1A-4617-A376-B20BD30DFEA2}"/>
                </a:ext>
              </a:extLst>
            </p:cNvPr>
            <p:cNvSpPr/>
            <p:nvPr/>
          </p:nvSpPr>
          <p:spPr>
            <a:xfrm>
              <a:off x="5732015" y="3658037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37B07BBF-5E86-4775-8FF4-65D82A2E3D09}"/>
                </a:ext>
              </a:extLst>
            </p:cNvPr>
            <p:cNvSpPr/>
            <p:nvPr/>
          </p:nvSpPr>
          <p:spPr>
            <a:xfrm>
              <a:off x="4783585" y="3399849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3AEC4E95-E781-46E7-B2C7-78CE4880A192}"/>
                </a:ext>
              </a:extLst>
            </p:cNvPr>
            <p:cNvSpPr/>
            <p:nvPr/>
          </p:nvSpPr>
          <p:spPr>
            <a:xfrm>
              <a:off x="3783660" y="3262543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2064D489-3B8F-427D-874E-A43DFDAC7E1E}"/>
                </a:ext>
              </a:extLst>
            </p:cNvPr>
            <p:cNvSpPr/>
            <p:nvPr/>
          </p:nvSpPr>
          <p:spPr>
            <a:xfrm>
              <a:off x="3221122" y="2945168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0D6807D7-BEE6-4D05-875B-EE2396B82F72}"/>
                </a:ext>
              </a:extLst>
            </p:cNvPr>
            <p:cNvSpPr/>
            <p:nvPr/>
          </p:nvSpPr>
          <p:spPr>
            <a:xfrm>
              <a:off x="2328909" y="3776842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8A4B3FC1-42C8-453F-B1AE-33C86735FA43}"/>
                </a:ext>
              </a:extLst>
            </p:cNvPr>
            <p:cNvSpPr/>
            <p:nvPr/>
          </p:nvSpPr>
          <p:spPr>
            <a:xfrm>
              <a:off x="2213499" y="4799249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5D2137B6-D9B1-4855-9C80-87DE8A899AB0}"/>
                </a:ext>
              </a:extLst>
            </p:cNvPr>
            <p:cNvSpPr/>
            <p:nvPr/>
          </p:nvSpPr>
          <p:spPr>
            <a:xfrm>
              <a:off x="3201883" y="4365571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7E15BB52-4D30-4C46-8D63-B95EA1CD1F1C}"/>
                </a:ext>
              </a:extLst>
            </p:cNvPr>
            <p:cNvSpPr/>
            <p:nvPr/>
          </p:nvSpPr>
          <p:spPr>
            <a:xfrm>
              <a:off x="4190267" y="3931893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A6107216-A241-4AC5-9420-F217DCA0BF39}"/>
                </a:ext>
              </a:extLst>
            </p:cNvPr>
            <p:cNvSpPr/>
            <p:nvPr/>
          </p:nvSpPr>
          <p:spPr>
            <a:xfrm>
              <a:off x="5302927" y="2413633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DE94B96F-4262-4C88-B4E7-A0B6C45768A6}"/>
                </a:ext>
              </a:extLst>
            </p:cNvPr>
            <p:cNvSpPr/>
            <p:nvPr/>
          </p:nvSpPr>
          <p:spPr>
            <a:xfrm>
              <a:off x="5418337" y="3244117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831C7549-DA69-4E69-BACD-415BCED94795}"/>
                </a:ext>
              </a:extLst>
            </p:cNvPr>
            <p:cNvSpPr/>
            <p:nvPr/>
          </p:nvSpPr>
          <p:spPr>
            <a:xfrm>
              <a:off x="6661211" y="2885242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EE4DF2E9-10D9-44B9-AB63-6CFB6C3A4627}"/>
                </a:ext>
              </a:extLst>
            </p:cNvPr>
            <p:cNvSpPr/>
            <p:nvPr/>
          </p:nvSpPr>
          <p:spPr>
            <a:xfrm>
              <a:off x="6004264" y="2104888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9D378735-F68F-444A-A786-765220AC471D}"/>
                </a:ext>
              </a:extLst>
            </p:cNvPr>
            <p:cNvSpPr/>
            <p:nvPr/>
          </p:nvSpPr>
          <p:spPr>
            <a:xfrm>
              <a:off x="4401844" y="3000652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EEF9241B-F897-40BB-A9C4-DB91A4CA176C}"/>
                </a:ext>
              </a:extLst>
            </p:cNvPr>
            <p:cNvSpPr/>
            <p:nvPr/>
          </p:nvSpPr>
          <p:spPr>
            <a:xfrm>
              <a:off x="3478570" y="3544476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0BA7E00-D51D-40BF-839E-B7B6DDB68B9A}"/>
                </a:ext>
              </a:extLst>
            </p:cNvPr>
            <p:cNvSpPr/>
            <p:nvPr/>
          </p:nvSpPr>
          <p:spPr>
            <a:xfrm>
              <a:off x="2555291" y="4452956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DB86ECA4-3906-4805-B11E-069FD74479C7}"/>
                </a:ext>
              </a:extLst>
            </p:cNvPr>
            <p:cNvSpPr/>
            <p:nvPr/>
          </p:nvSpPr>
          <p:spPr>
            <a:xfrm>
              <a:off x="5476042" y="2006354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3F488C2C-13CB-4DC8-A3C9-79ECD9CFC2DD}"/>
                </a:ext>
              </a:extLst>
            </p:cNvPr>
            <p:cNvSpPr/>
            <p:nvPr/>
          </p:nvSpPr>
          <p:spPr>
            <a:xfrm>
              <a:off x="5999825" y="2877667"/>
              <a:ext cx="115410" cy="1154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419B51F-C7D9-481E-B71E-E47DCC0664E1}"/>
              </a:ext>
            </a:extLst>
          </p:cNvPr>
          <p:cNvGrpSpPr/>
          <p:nvPr/>
        </p:nvGrpSpPr>
        <p:grpSpPr>
          <a:xfrm>
            <a:off x="1762359" y="1813619"/>
            <a:ext cx="2742203" cy="1558046"/>
            <a:chOff x="1762359" y="1813619"/>
            <a:chExt cx="2742203" cy="1558046"/>
          </a:xfrm>
        </p:grpSpPr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9B13D5E1-AEE1-4733-BE20-7963D6B09D60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V="1">
              <a:off x="3593980" y="2112697"/>
              <a:ext cx="910582" cy="603422"/>
            </a:xfrm>
            <a:prstGeom prst="straightConnector1">
              <a:avLst/>
            </a:prstGeom>
            <a:ln w="57150">
              <a:solidFill>
                <a:srgbClr val="2F99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10">
              <a:extLst>
                <a:ext uri="{FF2B5EF4-FFF2-40B4-BE49-F238E27FC236}">
                  <a16:creationId xmlns:a16="http://schemas.microsoft.com/office/drawing/2014/main" id="{0C0437C2-0055-4A6E-A067-A5885233E2EC}"/>
                </a:ext>
              </a:extLst>
            </p:cNvPr>
            <p:cNvGrpSpPr/>
            <p:nvPr/>
          </p:nvGrpSpPr>
          <p:grpSpPr>
            <a:xfrm>
              <a:off x="1762359" y="1813619"/>
              <a:ext cx="2078866" cy="1558046"/>
              <a:chOff x="4571999" y="1408925"/>
              <a:chExt cx="4575239" cy="3429000"/>
            </a:xfrm>
          </p:grpSpPr>
          <p:pic>
            <p:nvPicPr>
              <p:cNvPr id="28" name="Picture 8" descr="A shark swimming underwater&#10;&#10;Description automatically generated with medium confidence">
                <a:extLst>
                  <a:ext uri="{FF2B5EF4-FFF2-40B4-BE49-F238E27FC236}">
                    <a16:creationId xmlns:a16="http://schemas.microsoft.com/office/drawing/2014/main" id="{EF061C64-8D79-4845-86D5-1A019774A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1999" y="1408925"/>
                <a:ext cx="4575239" cy="3429000"/>
              </a:xfrm>
              <a:prstGeom prst="rect">
                <a:avLst/>
              </a:prstGeom>
            </p:spPr>
          </p:pic>
          <p:sp>
            <p:nvSpPr>
              <p:cNvPr id="29" name="Rectangle 9">
                <a:extLst>
                  <a:ext uri="{FF2B5EF4-FFF2-40B4-BE49-F238E27FC236}">
                    <a16:creationId xmlns:a16="http://schemas.microsoft.com/office/drawing/2014/main" id="{6270A276-8761-40DE-BF42-EF3B082299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4164" y="1534612"/>
                <a:ext cx="904415" cy="23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altLang="en-DE" sz="9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© </a:t>
                </a:r>
                <a:r>
                  <a:rPr kumimoji="0" lang="en-US" altLang="en-DE" sz="9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Fjord&amp;Baelt</a:t>
                </a:r>
                <a:endParaRPr kumimoji="0" lang="en-DE" altLang="en-DE" sz="9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0A8DFFC-DF1C-4264-8844-61200B82CEDD}"/>
              </a:ext>
            </a:extLst>
          </p:cNvPr>
          <p:cNvGrpSpPr/>
          <p:nvPr/>
        </p:nvGrpSpPr>
        <p:grpSpPr>
          <a:xfrm>
            <a:off x="4599251" y="3462003"/>
            <a:ext cx="2732888" cy="1523517"/>
            <a:chOff x="4599251" y="3462003"/>
            <a:chExt cx="2732888" cy="1523517"/>
          </a:xfrm>
        </p:grpSpPr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7000CB05-65A1-44C1-B0AF-576CC31754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9251" y="4214975"/>
              <a:ext cx="876791" cy="259760"/>
            </a:xfrm>
            <a:prstGeom prst="straightConnector1">
              <a:avLst/>
            </a:prstGeom>
            <a:ln w="57150">
              <a:solidFill>
                <a:srgbClr val="2D2F1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11">
              <a:extLst>
                <a:ext uri="{FF2B5EF4-FFF2-40B4-BE49-F238E27FC236}">
                  <a16:creationId xmlns:a16="http://schemas.microsoft.com/office/drawing/2014/main" id="{6C7604FD-96B9-4F23-A998-607B1DA58DDF}"/>
                </a:ext>
              </a:extLst>
            </p:cNvPr>
            <p:cNvGrpSpPr/>
            <p:nvPr/>
          </p:nvGrpSpPr>
          <p:grpSpPr>
            <a:xfrm>
              <a:off x="5300783" y="3462003"/>
              <a:ext cx="2031356" cy="1523517"/>
              <a:chOff x="0" y="1408925"/>
              <a:chExt cx="4572000" cy="3429001"/>
            </a:xfrm>
          </p:grpSpPr>
          <p:pic>
            <p:nvPicPr>
              <p:cNvPr id="25" name="Picture 6" descr="A monkey in a tree&#10;&#10;Description automatically generated with medium confidence">
                <a:extLst>
                  <a:ext uri="{FF2B5EF4-FFF2-40B4-BE49-F238E27FC236}">
                    <a16:creationId xmlns:a16="http://schemas.microsoft.com/office/drawing/2014/main" id="{71E71D3D-B2A1-4EB2-8148-C98320934E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39" r="18709"/>
              <a:stretch/>
            </p:blipFill>
            <p:spPr>
              <a:xfrm>
                <a:off x="0" y="1408925"/>
                <a:ext cx="4572000" cy="3429001"/>
              </a:xfrm>
              <a:prstGeom prst="rect">
                <a:avLst/>
              </a:prstGeom>
            </p:spPr>
          </p:pic>
          <p:sp>
            <p:nvSpPr>
              <p:cNvPr id="26" name="Rectangle 7">
                <a:extLst>
                  <a:ext uri="{FF2B5EF4-FFF2-40B4-BE49-F238E27FC236}">
                    <a16:creationId xmlns:a16="http://schemas.microsoft.com/office/drawing/2014/main" id="{36C050D2-2604-4D48-8F89-9A0B23396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323" y="1518953"/>
                <a:ext cx="1943160" cy="2308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altLang="en-DE" sz="9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© Andrew Walmsley Photography </a:t>
                </a:r>
              </a:p>
            </p:txBody>
          </p:sp>
        </p:grpSp>
      </p:grpSp>
      <p:sp>
        <p:nvSpPr>
          <p:cNvPr id="49" name="Title 1">
            <a:extLst>
              <a:ext uri="{FF2B5EF4-FFF2-40B4-BE49-F238E27FC236}">
                <a16:creationId xmlns:a16="http://schemas.microsoft.com/office/drawing/2014/main" id="{BE1B8FE6-AF5C-41F5-B257-B8C7E8AEFF75}"/>
              </a:ext>
            </a:extLst>
          </p:cNvPr>
          <p:cNvSpPr txBox="1">
            <a:spLocks/>
          </p:cNvSpPr>
          <p:nvPr/>
        </p:nvSpPr>
        <p:spPr>
          <a:xfrm>
            <a:off x="5174711" y="5201698"/>
            <a:ext cx="2484285" cy="5544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100" b="1" dirty="0">
                <a:solidFill>
                  <a:srgbClr val="2D2F19"/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6.6 - 6.8 MJ / day</a:t>
            </a:r>
            <a:r>
              <a:rPr lang="en-US" sz="2100" dirty="0">
                <a:solidFill>
                  <a:srgbClr val="2D2F19"/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</a:t>
            </a:r>
            <a:r>
              <a:rPr lang="en-US" sz="1300" dirty="0">
                <a:solidFill>
                  <a:srgbClr val="2D2F19"/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(</a:t>
            </a:r>
            <a:r>
              <a:rPr lang="en-US" sz="1300" dirty="0" err="1">
                <a:solidFill>
                  <a:srgbClr val="2D2F19"/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Pontzer</a:t>
            </a:r>
            <a:r>
              <a:rPr lang="en-US" sz="1300" dirty="0">
                <a:solidFill>
                  <a:srgbClr val="2D2F19"/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et al. 2010)</a:t>
            </a:r>
          </a:p>
          <a:p>
            <a:pPr algn="ctr"/>
            <a:endParaRPr lang="en-US" sz="20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Meiryo" panose="020B0604030504040204" pitchFamily="34" charset="-128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6990DABD-5803-458E-9FF7-A49ABD97F792}"/>
              </a:ext>
            </a:extLst>
          </p:cNvPr>
          <p:cNvSpPr txBox="1">
            <a:spLocks/>
          </p:cNvSpPr>
          <p:nvPr/>
        </p:nvSpPr>
        <p:spPr>
          <a:xfrm>
            <a:off x="921188" y="942565"/>
            <a:ext cx="3761208" cy="681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1800" b="1" dirty="0">
                <a:solidFill>
                  <a:srgbClr val="2F9962"/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19.6 - 22.4 MJ / day</a:t>
            </a:r>
          </a:p>
          <a:p>
            <a:pPr algn="ctr">
              <a:lnSpc>
                <a:spcPct val="120000"/>
              </a:lnSpc>
            </a:pPr>
            <a:r>
              <a:rPr lang="en-US" sz="1100" dirty="0">
                <a:solidFill>
                  <a:srgbClr val="2F9962"/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(</a:t>
            </a:r>
            <a:r>
              <a:rPr lang="en-US" sz="1100" dirty="0" err="1">
                <a:solidFill>
                  <a:srgbClr val="2F9962"/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Rojano-Doñate</a:t>
            </a:r>
            <a:r>
              <a:rPr lang="en-US" sz="1100" dirty="0">
                <a:solidFill>
                  <a:srgbClr val="2F9962"/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et al. 2018)</a:t>
            </a:r>
          </a:p>
          <a:p>
            <a:pPr algn="ctr"/>
            <a:endParaRPr lang="en-US" sz="20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931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9B49-4BFF-4E4A-ADF9-76F19E96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304" y="381789"/>
            <a:ext cx="6540482" cy="512764"/>
          </a:xfrm>
        </p:spPr>
        <p:txBody>
          <a:bodyPr anchor="t">
            <a:normAutofit/>
          </a:bodyPr>
          <a:lstStyle/>
          <a:p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Question 1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620A08-FA98-4F82-8A07-5707D5B25A3C}"/>
              </a:ext>
            </a:extLst>
          </p:cNvPr>
          <p:cNvSpPr txBox="1"/>
          <p:nvPr/>
        </p:nvSpPr>
        <p:spPr>
          <a:xfrm>
            <a:off x="94397" y="935669"/>
            <a:ext cx="8955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How does the environment shape the evolution of different metabolic phenotypes?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CFC873F-AFA1-4F49-A5C2-6B2581440C33}"/>
              </a:ext>
            </a:extLst>
          </p:cNvPr>
          <p:cNvSpPr/>
          <p:nvPr/>
        </p:nvSpPr>
        <p:spPr>
          <a:xfrm>
            <a:off x="1245704" y="2282533"/>
            <a:ext cx="6864626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666666"/>
                </a:solidFill>
                <a:latin typeface="PT Serif"/>
              </a:rPr>
              <a:t>From </a:t>
            </a:r>
            <a:r>
              <a:rPr lang="en-US" sz="1500" dirty="0" err="1">
                <a:solidFill>
                  <a:srgbClr val="666666"/>
                </a:solidFill>
                <a:latin typeface="PT Serif"/>
              </a:rPr>
              <a:t>Bozinovic</a:t>
            </a:r>
            <a:r>
              <a:rPr lang="en-US" sz="1500" dirty="0">
                <a:solidFill>
                  <a:srgbClr val="666666"/>
                </a:solidFill>
                <a:latin typeface="PT Serif"/>
              </a:rPr>
              <a:t> et al. 2007 on hypothesis re BMR variability: </a:t>
            </a:r>
          </a:p>
          <a:p>
            <a:pPr lvl="1" fontAlgn="base"/>
            <a:r>
              <a:rPr lang="en-US" sz="1500" dirty="0">
                <a:solidFill>
                  <a:srgbClr val="666666"/>
                </a:solidFill>
                <a:latin typeface="PT Serif"/>
              </a:rPr>
              <a:t>“One of the most inclusive and yet debatable hypotheses is one that associates mass-independent BMR with diet. The food habits hypothesis identifies three components of the diet that can introduce variability into BMR: quality, availability, and predictability (Cruz-</a:t>
            </a:r>
            <a:r>
              <a:rPr lang="en-US" sz="1500" dirty="0" err="1">
                <a:solidFill>
                  <a:srgbClr val="666666"/>
                </a:solidFill>
                <a:latin typeface="PT Serif"/>
              </a:rPr>
              <a:t>Neto</a:t>
            </a:r>
            <a:r>
              <a:rPr lang="en-US" sz="1500" dirty="0">
                <a:solidFill>
                  <a:srgbClr val="666666"/>
                </a:solidFill>
                <a:latin typeface="PT Serif"/>
              </a:rPr>
              <a:t> and </a:t>
            </a:r>
            <a:r>
              <a:rPr lang="en-US" sz="1500" dirty="0" err="1">
                <a:solidFill>
                  <a:srgbClr val="666666"/>
                </a:solidFill>
                <a:latin typeface="PT Serif"/>
              </a:rPr>
              <a:t>Bozinovic</a:t>
            </a:r>
            <a:r>
              <a:rPr lang="en-US" sz="1500" dirty="0">
                <a:solidFill>
                  <a:srgbClr val="666666"/>
                </a:solidFill>
                <a:latin typeface="PT Serif"/>
              </a:rPr>
              <a:t> 2004). Specifically, the hypothesis posits that species or populations that exploit food with low energy content and/or low digestibility evolve low mass-independent BMRs (Cruz-</a:t>
            </a:r>
            <a:r>
              <a:rPr lang="en-US" sz="1500" dirty="0" err="1">
                <a:solidFill>
                  <a:srgbClr val="666666"/>
                </a:solidFill>
                <a:latin typeface="PT Serif"/>
              </a:rPr>
              <a:t>Neto</a:t>
            </a:r>
            <a:r>
              <a:rPr lang="en-US" sz="1500" dirty="0">
                <a:solidFill>
                  <a:srgbClr val="666666"/>
                </a:solidFill>
                <a:latin typeface="PT Serif"/>
              </a:rPr>
              <a:t> et al. 2001; McNab 2002). Likewise, the evolution of a low mass-independent BMR is likely to occur in habitats where food availability is low and/ or unpredictable (McNab 2002; Cruz-</a:t>
            </a:r>
            <a:r>
              <a:rPr lang="en-US" sz="1500" dirty="0" err="1">
                <a:solidFill>
                  <a:srgbClr val="666666"/>
                </a:solidFill>
                <a:latin typeface="PT Serif"/>
              </a:rPr>
              <a:t>Neto</a:t>
            </a:r>
            <a:r>
              <a:rPr lang="en-US" sz="1500" dirty="0">
                <a:solidFill>
                  <a:srgbClr val="666666"/>
                </a:solidFill>
                <a:latin typeface="PT Serif"/>
              </a:rPr>
              <a:t> and Jones 2005).”</a:t>
            </a:r>
            <a:endParaRPr lang="en-US" sz="1500" b="0" i="0" u="none" strike="noStrike" dirty="0">
              <a:solidFill>
                <a:srgbClr val="666666"/>
              </a:solidFill>
              <a:effectLst/>
              <a:latin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2010208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B620A08-FA98-4F82-8A07-5707D5B25A3C}"/>
              </a:ext>
            </a:extLst>
          </p:cNvPr>
          <p:cNvSpPr txBox="1"/>
          <p:nvPr/>
        </p:nvSpPr>
        <p:spPr>
          <a:xfrm>
            <a:off x="94397" y="193092"/>
            <a:ext cx="8955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How does the environment shape the evolution of different metabolic phenotypes?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85595D3-9CD4-489D-8793-9BEE90952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5425" y="976264"/>
            <a:ext cx="6153150" cy="26860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A2BD060-5393-4552-AFBA-1996E1779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5425" y="976264"/>
            <a:ext cx="6153150" cy="26860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7C630F6-EA87-487B-ADDC-D2082ADEA7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95425" y="976264"/>
            <a:ext cx="6153150" cy="2686050"/>
          </a:xfrm>
          <a:prstGeom prst="rect">
            <a:avLst/>
          </a:prstGeom>
        </p:spPr>
      </p:pic>
      <p:sp>
        <p:nvSpPr>
          <p:cNvPr id="35" name="TextBox 31">
            <a:extLst>
              <a:ext uri="{FF2B5EF4-FFF2-40B4-BE49-F238E27FC236}">
                <a16:creationId xmlns:a16="http://schemas.microsoft.com/office/drawing/2014/main" id="{46C9F715-70AE-4C55-A17D-6FF0EDBAA08D}"/>
              </a:ext>
            </a:extLst>
          </p:cNvPr>
          <p:cNvSpPr txBox="1"/>
          <p:nvPr/>
        </p:nvSpPr>
        <p:spPr>
          <a:xfrm>
            <a:off x="-142042" y="3823166"/>
            <a:ext cx="8955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Include inheritance of metabolic traits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8" name="Graphic 42">
            <a:extLst>
              <a:ext uri="{FF2B5EF4-FFF2-40B4-BE49-F238E27FC236}">
                <a16:creationId xmlns:a16="http://schemas.microsoft.com/office/drawing/2014/main" id="{D9FCF2F4-4BEE-4BCE-985A-C2A59C7B52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3511563">
            <a:off x="4178470" y="4490968"/>
            <a:ext cx="532005" cy="3390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329CD14-7551-466B-9092-0C60D65B9D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01562" y="4975851"/>
            <a:ext cx="2830910" cy="168905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50C6CF8-AAA4-43CC-919F-CAD31FEBC1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71949" y="5063107"/>
            <a:ext cx="1545045" cy="13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0.05989 -2.59259E-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9 -2.59259E-6 L -0.04514 -2.59259E-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6508EA0-A3BA-4375-9F15-5FEC34CB8C4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7815" t="22587" r="54175" b="17800"/>
          <a:stretch/>
        </p:blipFill>
        <p:spPr>
          <a:xfrm>
            <a:off x="1849274" y="3125317"/>
            <a:ext cx="3139498" cy="3619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9A46AB90-1F75-4B36-B494-56FEE7979C7E}"/>
              </a:ext>
            </a:extLst>
          </p:cNvPr>
          <p:cNvSpPr/>
          <p:nvPr/>
        </p:nvSpPr>
        <p:spPr>
          <a:xfrm>
            <a:off x="2308968" y="5049639"/>
            <a:ext cx="2440173" cy="1503525"/>
          </a:xfrm>
          <a:prstGeom prst="rect">
            <a:avLst/>
          </a:prstGeom>
          <a:solidFill>
            <a:srgbClr val="1BB6A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leichschenkliges Dreieck 18">
            <a:extLst>
              <a:ext uri="{FF2B5EF4-FFF2-40B4-BE49-F238E27FC236}">
                <a16:creationId xmlns:a16="http://schemas.microsoft.com/office/drawing/2014/main" id="{C19B2F13-2498-4549-BA79-05D5076094B8}"/>
              </a:ext>
            </a:extLst>
          </p:cNvPr>
          <p:cNvSpPr/>
          <p:nvPr/>
        </p:nvSpPr>
        <p:spPr>
          <a:xfrm>
            <a:off x="2308968" y="3823715"/>
            <a:ext cx="2440173" cy="1225925"/>
          </a:xfrm>
          <a:prstGeom prst="triangle">
            <a:avLst>
              <a:gd name="adj" fmla="val 100000"/>
            </a:avLst>
          </a:prstGeom>
          <a:solidFill>
            <a:srgbClr val="17286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B45F4627-1F0D-41BE-91F9-B1653BE7A0CA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707" t="4918" r="2043" b="561"/>
          <a:stretch/>
        </p:blipFill>
        <p:spPr>
          <a:xfrm>
            <a:off x="5208835" y="3049414"/>
            <a:ext cx="3657600" cy="36951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BCEC95F0-A4EE-4E2A-90B5-B336C1492A4D}"/>
                  </a:ext>
                </a:extLst>
              </p:cNvPr>
              <p:cNvSpPr/>
              <p:nvPr/>
            </p:nvSpPr>
            <p:spPr>
              <a:xfrm>
                <a:off x="4741439" y="499957"/>
                <a:ext cx="4427238" cy="410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𝑝𝑐𝑜𝑡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𝑝𝑐𝑜𝑡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𝑖𝑐𝑜𝑡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𝑖𝑐𝑜𝑡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BCEC95F0-A4EE-4E2A-90B5-B336C1492A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439" y="499957"/>
                <a:ext cx="4427238" cy="410497"/>
              </a:xfrm>
              <a:prstGeom prst="rect">
                <a:avLst/>
              </a:prstGeom>
              <a:blipFill>
                <a:blip r:embed="rId24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hteck 29">
            <a:extLst>
              <a:ext uri="{FF2B5EF4-FFF2-40B4-BE49-F238E27FC236}">
                <a16:creationId xmlns:a16="http://schemas.microsoft.com/office/drawing/2014/main" id="{A4F7D6E6-0F1B-49F0-94F6-3EAA67EF9396}"/>
              </a:ext>
            </a:extLst>
          </p:cNvPr>
          <p:cNvSpPr/>
          <p:nvPr/>
        </p:nvSpPr>
        <p:spPr>
          <a:xfrm>
            <a:off x="6767267" y="177434"/>
            <a:ext cx="2401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dirty="0">
                <a:solidFill>
                  <a:srgbClr val="172869"/>
                </a:solidFill>
              </a:rPr>
              <a:t>Incremental costs</a:t>
            </a:r>
            <a:endParaRPr lang="da-DK" baseline="30000" dirty="0">
              <a:solidFill>
                <a:srgbClr val="172869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645F82D-81E5-4974-B84A-0C74F85F586A}"/>
              </a:ext>
            </a:extLst>
          </p:cNvPr>
          <p:cNvSpPr/>
          <p:nvPr/>
        </p:nvSpPr>
        <p:spPr>
          <a:xfrm>
            <a:off x="4891183" y="183078"/>
            <a:ext cx="2401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dirty="0">
                <a:solidFill>
                  <a:srgbClr val="1BB6AF"/>
                </a:solidFill>
              </a:rPr>
              <a:t>Postural costs</a:t>
            </a:r>
            <a:endParaRPr lang="da-DK" baseline="30000" dirty="0">
              <a:solidFill>
                <a:srgbClr val="1BB6AF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D4D1C00-1C58-48EC-A126-33317E1D4103}"/>
              </a:ext>
            </a:extLst>
          </p:cNvPr>
          <p:cNvSpPr/>
          <p:nvPr/>
        </p:nvSpPr>
        <p:spPr>
          <a:xfrm>
            <a:off x="6767267" y="1059606"/>
            <a:ext cx="2401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400" dirty="0"/>
              <a:t>Pontzer 2016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6B63D74-7706-4AB7-A5A6-BBF937456730}"/>
              </a:ext>
            </a:extLst>
          </p:cNvPr>
          <p:cNvCxnSpPr>
            <a:cxnSpLocks/>
          </p:cNvCxnSpPr>
          <p:nvPr/>
        </p:nvCxnSpPr>
        <p:spPr>
          <a:xfrm flipV="1">
            <a:off x="7967972" y="899157"/>
            <a:ext cx="0" cy="195961"/>
          </a:xfrm>
          <a:prstGeom prst="straightConnector1">
            <a:avLst/>
          </a:prstGeom>
          <a:ln>
            <a:solidFill>
              <a:srgbClr val="1728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 34">
            <a:extLst>
              <a:ext uri="{FF2B5EF4-FFF2-40B4-BE49-F238E27FC236}">
                <a16:creationId xmlns:a16="http://schemas.microsoft.com/office/drawing/2014/main" id="{0179649F-B0F1-4122-A895-15A830AB5C5E}"/>
              </a:ext>
            </a:extLst>
          </p:cNvPr>
          <p:cNvSpPr/>
          <p:nvPr/>
        </p:nvSpPr>
        <p:spPr>
          <a:xfrm>
            <a:off x="4957266" y="1042667"/>
            <a:ext cx="24014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400" dirty="0"/>
              <a:t>Not available as a separate component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EDDB7CC-F632-4AFD-8489-4B269D8677E0}"/>
              </a:ext>
            </a:extLst>
          </p:cNvPr>
          <p:cNvCxnSpPr>
            <a:cxnSpLocks/>
          </p:cNvCxnSpPr>
          <p:nvPr/>
        </p:nvCxnSpPr>
        <p:spPr>
          <a:xfrm flipV="1">
            <a:off x="6157971" y="882218"/>
            <a:ext cx="0" cy="195961"/>
          </a:xfrm>
          <a:prstGeom prst="straightConnector1">
            <a:avLst/>
          </a:prstGeom>
          <a:ln>
            <a:solidFill>
              <a:srgbClr val="1BB6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EBE157A4-E493-42FA-88E7-0571D1B03A25}"/>
              </a:ext>
            </a:extLst>
          </p:cNvPr>
          <p:cNvSpPr/>
          <p:nvPr/>
        </p:nvSpPr>
        <p:spPr>
          <a:xfrm>
            <a:off x="5949846" y="1806103"/>
            <a:ext cx="24014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600" dirty="0"/>
              <a:t>Three papers measured this cost explicitly for mice</a:t>
            </a:r>
          </a:p>
          <a:p>
            <a:pPr algn="ctr"/>
            <a:r>
              <a:rPr lang="da-DK" sz="1200" dirty="0"/>
              <a:t>(Chappell et al. 2004, Dlugosz et al. 2009 &amp; Rezende et al. 2006)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267CDADC-D223-4C7C-A6D4-B471AB5B25FE}"/>
              </a:ext>
            </a:extLst>
          </p:cNvPr>
          <p:cNvGrpSpPr/>
          <p:nvPr/>
        </p:nvGrpSpPr>
        <p:grpSpPr>
          <a:xfrm>
            <a:off x="-143305" y="4987750"/>
            <a:ext cx="4892446" cy="1870251"/>
            <a:chOff x="-143305" y="4987750"/>
            <a:chExt cx="4892446" cy="1870251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5A01E895-D598-44A0-A75F-0882C30EBCBC}"/>
                </a:ext>
              </a:extLst>
            </p:cNvPr>
            <p:cNvSpPr/>
            <p:nvPr/>
          </p:nvSpPr>
          <p:spPr>
            <a:xfrm>
              <a:off x="-143305" y="4987750"/>
              <a:ext cx="240141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a-DK" dirty="0">
                  <a:solidFill>
                    <a:srgbClr val="EA7580"/>
                  </a:solidFill>
                </a:rPr>
                <a:t>RMR = </a:t>
              </a:r>
            </a:p>
            <a:p>
              <a:pPr algn="ctr"/>
              <a:r>
                <a:rPr lang="da-DK" dirty="0">
                  <a:solidFill>
                    <a:srgbClr val="EA7580"/>
                  </a:solidFill>
                </a:rPr>
                <a:t>0.73 ml O</a:t>
              </a:r>
              <a:r>
                <a:rPr lang="da-DK" baseline="30000" dirty="0">
                  <a:solidFill>
                    <a:srgbClr val="EA7580"/>
                  </a:solidFill>
                </a:rPr>
                <a:t>2</a:t>
              </a:r>
              <a:r>
                <a:rPr lang="da-DK" dirty="0">
                  <a:solidFill>
                    <a:srgbClr val="EA7580"/>
                  </a:solidFill>
                </a:rPr>
                <a:t> min</a:t>
              </a:r>
              <a:r>
                <a:rPr lang="da-DK" baseline="30000" dirty="0">
                  <a:solidFill>
                    <a:srgbClr val="EA7580"/>
                  </a:solidFill>
                </a:rPr>
                <a:t>–1</a:t>
              </a:r>
            </a:p>
          </p:txBody>
        </p:sp>
        <p:cxnSp>
          <p:nvCxnSpPr>
            <p:cNvPr id="26" name="Verbinder: gekrümmt 25">
              <a:extLst>
                <a:ext uri="{FF2B5EF4-FFF2-40B4-BE49-F238E27FC236}">
                  <a16:creationId xmlns:a16="http://schemas.microsoft.com/office/drawing/2014/main" id="{547D918E-37FF-4AE8-AFA8-858AE4970C1D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rot="16200000" flipH="1">
              <a:off x="1179949" y="5511531"/>
              <a:ext cx="919084" cy="1164183"/>
            </a:xfrm>
            <a:prstGeom prst="curvedConnector2">
              <a:avLst/>
            </a:prstGeom>
            <a:ln w="57150">
              <a:solidFill>
                <a:srgbClr val="EA75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D13A347C-BD58-4451-AB2C-5F1C3CC9C3E5}"/>
                </a:ext>
              </a:extLst>
            </p:cNvPr>
            <p:cNvSpPr/>
            <p:nvPr/>
          </p:nvSpPr>
          <p:spPr>
            <a:xfrm>
              <a:off x="2308968" y="6553165"/>
              <a:ext cx="2440173" cy="304836"/>
            </a:xfrm>
            <a:prstGeom prst="rect">
              <a:avLst/>
            </a:prstGeom>
            <a:gradFill flip="none" rotWithShape="1">
              <a:gsLst>
                <a:gs pos="0">
                  <a:srgbClr val="EA7580">
                    <a:tint val="66000"/>
                    <a:satMod val="160000"/>
                  </a:srgbClr>
                </a:gs>
                <a:gs pos="100000">
                  <a:srgbClr val="EA7580">
                    <a:tint val="23500"/>
                    <a:satMod val="160000"/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90F697C4-5661-4BC7-BBB5-C54F9D1188F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39516" y="73817"/>
            <a:ext cx="3584448" cy="10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8" grpId="0"/>
      <p:bldP spid="30" grpId="0"/>
      <p:bldP spid="31" grpId="0"/>
      <p:bldP spid="32" grpId="0"/>
      <p:bldP spid="3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9B49-4BFF-4E4A-ADF9-76F19E96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759" y="337400"/>
            <a:ext cx="6540482" cy="1267567"/>
          </a:xfrm>
        </p:spPr>
        <p:txBody>
          <a:bodyPr anchor="t">
            <a:normAutofit/>
          </a:bodyPr>
          <a:lstStyle/>
          <a:p>
            <a:r>
              <a:rPr lang="en-US" sz="3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My vision</a:t>
            </a:r>
            <a:endParaRPr lang="en-DE" sz="3600" u="sng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1" name="Group 19">
            <a:extLst>
              <a:ext uri="{FF2B5EF4-FFF2-40B4-BE49-F238E27FC236}">
                <a16:creationId xmlns:a16="http://schemas.microsoft.com/office/drawing/2014/main" id="{83582D95-6BBF-456D-AA1A-53B29E7A80D6}"/>
              </a:ext>
            </a:extLst>
          </p:cNvPr>
          <p:cNvGrpSpPr/>
          <p:nvPr/>
        </p:nvGrpSpPr>
        <p:grpSpPr>
          <a:xfrm>
            <a:off x="198259" y="1032821"/>
            <a:ext cx="4824919" cy="1614792"/>
            <a:chOff x="4105071" y="5195896"/>
            <a:chExt cx="4824919" cy="1614792"/>
          </a:xfrm>
        </p:grpSpPr>
        <p:sp>
          <p:nvSpPr>
            <p:cNvPr id="12" name="Rectangle: Rounded Corners 18">
              <a:extLst>
                <a:ext uri="{FF2B5EF4-FFF2-40B4-BE49-F238E27FC236}">
                  <a16:creationId xmlns:a16="http://schemas.microsoft.com/office/drawing/2014/main" id="{5E2833F5-FA49-46A1-B9A3-0C47D0EE30CB}"/>
                </a:ext>
              </a:extLst>
            </p:cNvPr>
            <p:cNvSpPr/>
            <p:nvPr/>
          </p:nvSpPr>
          <p:spPr>
            <a:xfrm>
              <a:off x="4105071" y="5195896"/>
              <a:ext cx="4824919" cy="1614792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45ED2D0-8900-47F4-B61A-5826DFF3C8B5}"/>
                </a:ext>
              </a:extLst>
            </p:cNvPr>
            <p:cNvSpPr txBox="1"/>
            <p:nvPr/>
          </p:nvSpPr>
          <p:spPr>
            <a:xfrm>
              <a:off x="4231530" y="5589867"/>
              <a:ext cx="45720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How does the environment shape the evolution of different metabolic phenotypes?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ECEE0288-B6CF-4C77-9F30-01A7206ECFC3}"/>
              </a:ext>
            </a:extLst>
          </p:cNvPr>
          <p:cNvGrpSpPr/>
          <p:nvPr/>
        </p:nvGrpSpPr>
        <p:grpSpPr>
          <a:xfrm>
            <a:off x="126460" y="3900032"/>
            <a:ext cx="2542100" cy="2361258"/>
            <a:chOff x="0" y="3870428"/>
            <a:chExt cx="3216381" cy="2987572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2E197975-DE64-4AEE-873F-9E2CDEB2D99B}"/>
                </a:ext>
              </a:extLst>
            </p:cNvPr>
            <p:cNvSpPr/>
            <p:nvPr/>
          </p:nvSpPr>
          <p:spPr>
            <a:xfrm>
              <a:off x="350995" y="3963039"/>
              <a:ext cx="2743200" cy="27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fik 7" descr="Zahnrad">
              <a:extLst>
                <a:ext uri="{FF2B5EF4-FFF2-40B4-BE49-F238E27FC236}">
                  <a16:creationId xmlns:a16="http://schemas.microsoft.com/office/drawing/2014/main" id="{1D2F3E18-AD19-41F7-AB2A-9F5412624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8809" y="3870428"/>
              <a:ext cx="2987572" cy="2987572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4114EC83-80B0-45EB-8ADC-F3356DE83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0" y="5414681"/>
              <a:ext cx="1494862" cy="1077378"/>
            </a:xfrm>
            <a:prstGeom prst="rect">
              <a:avLst/>
            </a:prstGeom>
          </p:spPr>
        </p:pic>
      </p:grpSp>
      <p:grpSp>
        <p:nvGrpSpPr>
          <p:cNvPr id="14" name="Group 19">
            <a:extLst>
              <a:ext uri="{FF2B5EF4-FFF2-40B4-BE49-F238E27FC236}">
                <a16:creationId xmlns:a16="http://schemas.microsoft.com/office/drawing/2014/main" id="{6091197E-9F87-4ABE-A667-087494D592BF}"/>
              </a:ext>
            </a:extLst>
          </p:cNvPr>
          <p:cNvGrpSpPr/>
          <p:nvPr/>
        </p:nvGrpSpPr>
        <p:grpSpPr>
          <a:xfrm>
            <a:off x="2953761" y="2785470"/>
            <a:ext cx="4824919" cy="1614792"/>
            <a:chOff x="4105071" y="5195896"/>
            <a:chExt cx="4824919" cy="1614792"/>
          </a:xfrm>
        </p:grpSpPr>
        <p:sp>
          <p:nvSpPr>
            <p:cNvPr id="15" name="Rectangle: Rounded Corners 18">
              <a:extLst>
                <a:ext uri="{FF2B5EF4-FFF2-40B4-BE49-F238E27FC236}">
                  <a16:creationId xmlns:a16="http://schemas.microsoft.com/office/drawing/2014/main" id="{F0D53BF4-D90A-4938-8EC5-EFDED6B618AA}"/>
                </a:ext>
              </a:extLst>
            </p:cNvPr>
            <p:cNvSpPr/>
            <p:nvPr/>
          </p:nvSpPr>
          <p:spPr>
            <a:xfrm>
              <a:off x="4105071" y="5195896"/>
              <a:ext cx="4824919" cy="1614792"/>
            </a:xfrm>
            <a:prstGeom prst="roundRect">
              <a:avLst/>
            </a:prstGeom>
            <a:solidFill>
              <a:srgbClr val="088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E16A53FD-4071-4D76-948E-58A646F9A1CD}"/>
                </a:ext>
              </a:extLst>
            </p:cNvPr>
            <p:cNvSpPr txBox="1"/>
            <p:nvPr/>
          </p:nvSpPr>
          <p:spPr>
            <a:xfrm>
              <a:off x="4231530" y="5589867"/>
              <a:ext cx="45720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How does individual variation in metabolic traits affect population dynamics and disturbance vulnerability?</a:t>
              </a:r>
            </a:p>
          </p:txBody>
        </p:sp>
      </p:grpSp>
      <p:grpSp>
        <p:nvGrpSpPr>
          <p:cNvPr id="17" name="Group 19">
            <a:extLst>
              <a:ext uri="{FF2B5EF4-FFF2-40B4-BE49-F238E27FC236}">
                <a16:creationId xmlns:a16="http://schemas.microsoft.com/office/drawing/2014/main" id="{6E980109-910F-4C83-84D4-BD21684ED449}"/>
              </a:ext>
            </a:extLst>
          </p:cNvPr>
          <p:cNvGrpSpPr/>
          <p:nvPr/>
        </p:nvGrpSpPr>
        <p:grpSpPr>
          <a:xfrm>
            <a:off x="4319081" y="4559045"/>
            <a:ext cx="4824919" cy="1614792"/>
            <a:chOff x="4105071" y="5195896"/>
            <a:chExt cx="4824919" cy="1614792"/>
          </a:xfrm>
        </p:grpSpPr>
        <p:sp>
          <p:nvSpPr>
            <p:cNvPr id="18" name="Rectangle: Rounded Corners 18">
              <a:extLst>
                <a:ext uri="{FF2B5EF4-FFF2-40B4-BE49-F238E27FC236}">
                  <a16:creationId xmlns:a16="http://schemas.microsoft.com/office/drawing/2014/main" id="{8DCC70EF-FCA8-4328-A46D-73B37CCA9B4F}"/>
                </a:ext>
              </a:extLst>
            </p:cNvPr>
            <p:cNvSpPr/>
            <p:nvPr/>
          </p:nvSpPr>
          <p:spPr>
            <a:xfrm>
              <a:off x="4105071" y="5195896"/>
              <a:ext cx="4824919" cy="1614792"/>
            </a:xfrm>
            <a:prstGeom prst="roundRect">
              <a:avLst/>
            </a:prstGeom>
            <a:solidFill>
              <a:srgbClr val="1728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636E4E9E-D012-4FC9-ABCC-C9D7B039DCFE}"/>
                </a:ext>
              </a:extLst>
            </p:cNvPr>
            <p:cNvSpPr txBox="1"/>
            <p:nvPr/>
          </p:nvSpPr>
          <p:spPr>
            <a:xfrm>
              <a:off x="4231530" y="5589867"/>
              <a:ext cx="45720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How do energy management strategies impact population dynamics and disturbance vulnerability?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00350099-7FCA-4AC6-A63A-87C325834AFA}"/>
              </a:ext>
            </a:extLst>
          </p:cNvPr>
          <p:cNvSpPr txBox="1">
            <a:spLocks/>
          </p:cNvSpPr>
          <p:nvPr/>
        </p:nvSpPr>
        <p:spPr>
          <a:xfrm>
            <a:off x="-16919" y="6261290"/>
            <a:ext cx="2970680" cy="4924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EB model</a:t>
            </a:r>
            <a:endParaRPr lang="en-DE" sz="36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</a:endParaRP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1E75C9-7BB6-422D-B309-2D09268DD8E9}"/>
              </a:ext>
            </a:extLst>
          </p:cNvPr>
          <p:cNvCxnSpPr>
            <a:cxnSpLocks/>
          </p:cNvCxnSpPr>
          <p:nvPr/>
        </p:nvCxnSpPr>
        <p:spPr>
          <a:xfrm flipV="1">
            <a:off x="1719600" y="2706835"/>
            <a:ext cx="318816" cy="116067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497749B1-F0A8-4E79-B159-C5625608CAEC}"/>
              </a:ext>
            </a:extLst>
          </p:cNvPr>
          <p:cNvCxnSpPr>
            <a:cxnSpLocks/>
          </p:cNvCxnSpPr>
          <p:nvPr/>
        </p:nvCxnSpPr>
        <p:spPr>
          <a:xfrm flipV="1">
            <a:off x="2255912" y="3564895"/>
            <a:ext cx="633286" cy="537876"/>
          </a:xfrm>
          <a:prstGeom prst="straightConnector1">
            <a:avLst/>
          </a:prstGeom>
          <a:ln w="76200">
            <a:solidFill>
              <a:srgbClr val="088B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7089ED2E-F6D8-49AA-937B-7846277A9975}"/>
              </a:ext>
            </a:extLst>
          </p:cNvPr>
          <p:cNvCxnSpPr>
            <a:cxnSpLocks/>
          </p:cNvCxnSpPr>
          <p:nvPr/>
        </p:nvCxnSpPr>
        <p:spPr>
          <a:xfrm>
            <a:off x="2705594" y="5211562"/>
            <a:ext cx="1487027" cy="0"/>
          </a:xfrm>
          <a:prstGeom prst="straightConnector1">
            <a:avLst/>
          </a:prstGeom>
          <a:ln w="76200">
            <a:solidFill>
              <a:srgbClr val="1728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48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9B49-4BFF-4E4A-ADF9-76F19E96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926" y="337400"/>
            <a:ext cx="7972148" cy="1267567"/>
          </a:xfrm>
        </p:spPr>
        <p:txBody>
          <a:bodyPr anchor="t">
            <a:normAutofit/>
          </a:bodyPr>
          <a:lstStyle/>
          <a:p>
            <a:r>
              <a:rPr lang="en-US" sz="3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Energy budget verification summary</a:t>
            </a:r>
            <a:endParaRPr lang="en-DE" sz="3600" u="sng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148992-997D-4B4C-8FB3-5066B801DEB9}"/>
              </a:ext>
            </a:extLst>
          </p:cNvPr>
          <p:cNvSpPr txBox="1">
            <a:spLocks/>
          </p:cNvSpPr>
          <p:nvPr/>
        </p:nvSpPr>
        <p:spPr>
          <a:xfrm>
            <a:off x="655069" y="801157"/>
            <a:ext cx="8080557" cy="561290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Overall many fits good, others give us something to think about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For now allocation and survival probabilities are arbitrarily selected – should be calibrated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Need population level patterns – e.g. cycles, densities, age-class structure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114EC83-80B0-45EB-8ADC-F3356DE8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5819" y="5600849"/>
            <a:ext cx="1494862" cy="107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8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9B49-4BFF-4E4A-ADF9-76F19E96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759" y="337400"/>
            <a:ext cx="6540482" cy="1267567"/>
          </a:xfrm>
        </p:spPr>
        <p:txBody>
          <a:bodyPr anchor="t">
            <a:normAutofit/>
          </a:bodyPr>
          <a:lstStyle/>
          <a:p>
            <a:r>
              <a:rPr lang="en-US" sz="3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Full model current status</a:t>
            </a:r>
            <a:endParaRPr lang="en-DE" sz="3600" u="sng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148992-997D-4B4C-8FB3-5066B801DEB9}"/>
              </a:ext>
            </a:extLst>
          </p:cNvPr>
          <p:cNvSpPr txBox="1">
            <a:spLocks/>
          </p:cNvSpPr>
          <p:nvPr/>
        </p:nvSpPr>
        <p:spPr>
          <a:xfrm>
            <a:off x="1171852" y="1429305"/>
            <a:ext cx="7230178" cy="43145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All animals are female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Wintertime skipping isn’t implemented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Movements are still basic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Landscape also still very basic ( patch size 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114EC83-80B0-45EB-8ADC-F3356DE8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5819" y="5600849"/>
            <a:ext cx="1494862" cy="107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6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F07D9CF1-C92E-45DE-9E12-9FDC35296271}"/>
              </a:ext>
            </a:extLst>
          </p:cNvPr>
          <p:cNvSpPr txBox="1">
            <a:spLocks/>
          </p:cNvSpPr>
          <p:nvPr/>
        </p:nvSpPr>
        <p:spPr>
          <a:xfrm>
            <a:off x="655069" y="801157"/>
            <a:ext cx="8080557" cy="561290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What do you think of overall structure?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What are your thoughts for problems with activity and relationship between litter size and offspring mass?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More specific questions: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What about maximum metabolic rates?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Where makes sense to include individual variation?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(maintenance costs, heat increment of feeding, assimilation efficiency)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Link between EB and pace of life?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Heritability of metabolic traits?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BMR depression with negative 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energy balance?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9DA5854-BA10-42D3-9020-4CB3A3887603}"/>
              </a:ext>
            </a:extLst>
          </p:cNvPr>
          <p:cNvSpPr txBox="1">
            <a:spLocks/>
          </p:cNvSpPr>
          <p:nvPr/>
        </p:nvSpPr>
        <p:spPr>
          <a:xfrm>
            <a:off x="1301759" y="356450"/>
            <a:ext cx="6540482" cy="12675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Going forward</a:t>
            </a:r>
            <a:endParaRPr lang="en-DE" sz="3600" u="sng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70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A48A771-4548-46ED-A30D-8CB9FF462129}"/>
                  </a:ext>
                </a:extLst>
              </p:cNvPr>
              <p:cNvSpPr/>
              <p:nvPr/>
            </p:nvSpPr>
            <p:spPr>
              <a:xfrm>
                <a:off x="4741439" y="499957"/>
                <a:ext cx="4427238" cy="410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𝑝𝑐𝑜𝑡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𝑝𝑐𝑜𝑡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𝑖𝑐𝑜𝑡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𝑖𝑐𝑜𝑡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A48A771-4548-46ED-A30D-8CB9FF462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439" y="499957"/>
                <a:ext cx="4427238" cy="410497"/>
              </a:xfrm>
              <a:prstGeom prst="rect">
                <a:avLst/>
              </a:prstGeom>
              <a:blipFill>
                <a:blip r:embed="rId25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99F5D3A7-BE3F-4CF2-8E27-04533E1201DF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345" t="5738" r="1797" b="1110"/>
          <a:stretch/>
        </p:blipFill>
        <p:spPr>
          <a:xfrm>
            <a:off x="3775737" y="2717288"/>
            <a:ext cx="5063152" cy="37519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A667153-8139-468B-8305-5AF7172D18C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39516" y="73817"/>
            <a:ext cx="3584448" cy="10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0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A48A771-4548-46ED-A30D-8CB9FF462129}"/>
                  </a:ext>
                </a:extLst>
              </p:cNvPr>
              <p:cNvSpPr/>
              <p:nvPr/>
            </p:nvSpPr>
            <p:spPr>
              <a:xfrm>
                <a:off x="4741439" y="499957"/>
                <a:ext cx="4427238" cy="410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𝑝𝑐𝑜𝑡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𝑝𝑐𝑜𝑡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𝑖𝑐𝑜𝑡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𝑖𝑐𝑜𝑡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A48A771-4548-46ED-A30D-8CB9FF462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439" y="499957"/>
                <a:ext cx="4427238" cy="410497"/>
              </a:xfrm>
              <a:prstGeom prst="rect">
                <a:avLst/>
              </a:prstGeom>
              <a:blipFill>
                <a:blip r:embed="rId25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fik 11">
            <a:extLst>
              <a:ext uri="{FF2B5EF4-FFF2-40B4-BE49-F238E27FC236}">
                <a16:creationId xmlns:a16="http://schemas.microsoft.com/office/drawing/2014/main" id="{75737C53-01D7-46EB-B85E-A986ED8E4176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745" t="5700" r="766" b="1119"/>
          <a:stretch/>
        </p:blipFill>
        <p:spPr>
          <a:xfrm>
            <a:off x="3382392" y="2828716"/>
            <a:ext cx="5536171" cy="38017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EEF74EE-73C0-4AF5-B2D4-323351DFDA0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39516" y="73817"/>
            <a:ext cx="3584448" cy="10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8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A48A771-4548-46ED-A30D-8CB9FF462129}"/>
                  </a:ext>
                </a:extLst>
              </p:cNvPr>
              <p:cNvSpPr/>
              <p:nvPr/>
            </p:nvSpPr>
            <p:spPr>
              <a:xfrm>
                <a:off x="4741439" y="499957"/>
                <a:ext cx="4427238" cy="410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𝑝𝑐𝑜𝑡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𝑝𝑐𝑜𝑡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𝑖𝑐𝑜𝑡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𝑖𝑐𝑜𝑡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A48A771-4548-46ED-A30D-8CB9FF462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439" y="499957"/>
                <a:ext cx="4427238" cy="410497"/>
              </a:xfrm>
              <a:prstGeom prst="rect">
                <a:avLst/>
              </a:prstGeom>
              <a:blipFill>
                <a:blip r:embed="rId25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17">
            <a:extLst>
              <a:ext uri="{FF2B5EF4-FFF2-40B4-BE49-F238E27FC236}">
                <a16:creationId xmlns:a16="http://schemas.microsoft.com/office/drawing/2014/main" id="{CB16491A-289A-424C-8F2A-A6E521E102FB}"/>
              </a:ext>
            </a:extLst>
          </p:cNvPr>
          <p:cNvSpPr/>
          <p:nvPr/>
        </p:nvSpPr>
        <p:spPr>
          <a:xfrm>
            <a:off x="5209120" y="1198375"/>
            <a:ext cx="38395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600" dirty="0"/>
              <a:t>Link between energy balance and activity</a:t>
            </a:r>
            <a:endParaRPr lang="da-DK" sz="120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154D804-30C7-40AD-95C3-D71F8E4813C5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970" t="6691" r="1226" b="1212"/>
          <a:stretch/>
        </p:blipFill>
        <p:spPr>
          <a:xfrm>
            <a:off x="431956" y="3218371"/>
            <a:ext cx="3539970" cy="34124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D77D161-9304-4CAF-9BE2-6910429D7A1F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1195" t="6692" r="1273" b="1211"/>
          <a:stretch/>
        </p:blipFill>
        <p:spPr>
          <a:xfrm>
            <a:off x="4111995" y="3218371"/>
            <a:ext cx="4644928" cy="34124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2BDA8DDB-8D86-42A1-ABC7-2E9144979830}"/>
              </a:ext>
            </a:extLst>
          </p:cNvPr>
          <p:cNvSpPr/>
          <p:nvPr/>
        </p:nvSpPr>
        <p:spPr>
          <a:xfrm>
            <a:off x="7128917" y="3654083"/>
            <a:ext cx="1438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600" dirty="0"/>
              <a:t>18.5 +- 17.1%</a:t>
            </a:r>
            <a:endParaRPr lang="da-DK" sz="1200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643DE28-1C5F-4CB0-8C4C-0361E98D072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39516" y="73817"/>
            <a:ext cx="3584448" cy="10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8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32A463-1463-4C4C-8A75-5491F96388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9516" y="73817"/>
            <a:ext cx="3584448" cy="10982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A48A771-4548-46ED-A30D-8CB9FF462129}"/>
                  </a:ext>
                </a:extLst>
              </p:cNvPr>
              <p:cNvSpPr/>
              <p:nvPr/>
            </p:nvSpPr>
            <p:spPr>
              <a:xfrm>
                <a:off x="4741439" y="499957"/>
                <a:ext cx="4427238" cy="410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𝑝𝑐𝑜𝑡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𝑝𝑐𝑜𝑡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𝑖𝑐𝑜𝑡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𝑖𝑐𝑜𝑡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A48A771-4548-46ED-A30D-8CB9FF462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439" y="499957"/>
                <a:ext cx="4427238" cy="410497"/>
              </a:xfrm>
              <a:prstGeom prst="rect">
                <a:avLst/>
              </a:prstGeom>
              <a:blipFill>
                <a:blip r:embed="rId25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hteck 18">
            <a:extLst>
              <a:ext uri="{FF2B5EF4-FFF2-40B4-BE49-F238E27FC236}">
                <a16:creationId xmlns:a16="http://schemas.microsoft.com/office/drawing/2014/main" id="{31284F3C-54EC-49B1-8678-886EF99E5242}"/>
              </a:ext>
            </a:extLst>
          </p:cNvPr>
          <p:cNvSpPr/>
          <p:nvPr/>
        </p:nvSpPr>
        <p:spPr>
          <a:xfrm>
            <a:off x="5209120" y="1198375"/>
            <a:ext cx="38395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600" dirty="0"/>
              <a:t>Link between energy balance and activity</a:t>
            </a:r>
            <a:endParaRPr lang="da-DK" sz="120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1C6DC01-126F-4290-A0A7-41126515241B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315" t="4291" r="315" b="479"/>
          <a:stretch/>
        </p:blipFill>
        <p:spPr>
          <a:xfrm>
            <a:off x="715049" y="585926"/>
            <a:ext cx="7713902" cy="5923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2833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86E2D1B-2054-4FDD-AB6E-ED1E578D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49" y="1468141"/>
            <a:ext cx="2983097" cy="13194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798D1D-3D70-4803-9C91-7EDCF8C6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67" y="1278829"/>
            <a:ext cx="1262080" cy="126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11C56A-D336-4A0C-B12C-2B34A8073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638" y="348950"/>
            <a:ext cx="1239133" cy="6884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5B604E-8AD1-4EB4-A91A-7D8492BD3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643" y="836961"/>
            <a:ext cx="1416971" cy="361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52576-8257-4F5C-9568-FAD069CB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226" y="1287700"/>
            <a:ext cx="1795595" cy="1262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F71789-F84C-40C6-830C-9F609120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8973" y="1493733"/>
            <a:ext cx="1394024" cy="3614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2F661-F2B2-4E2E-96F1-90322188B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4943" y="1650995"/>
            <a:ext cx="1451392" cy="7285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EB65CCD-4587-4633-AB9B-FEC5D3B586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9017" y="916252"/>
            <a:ext cx="1273553" cy="9178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D884011-B6CC-4604-BFDD-F98DF27210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1925" y="1751637"/>
            <a:ext cx="510569" cy="5851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F3FBC5-7813-449F-A86F-DC48FB6A4B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925" y="1292699"/>
            <a:ext cx="843299" cy="104408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B4F51AC-03C8-4FD7-91D1-F9846A366A2D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992" t="5147" r="1720" b="902"/>
          <a:stretch/>
        </p:blipFill>
        <p:spPr>
          <a:xfrm>
            <a:off x="203199" y="3511549"/>
            <a:ext cx="4368801" cy="3141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B63A047-2630-4CBC-95EB-3A792F8B4C63}"/>
                  </a:ext>
                </a:extLst>
              </p:cNvPr>
              <p:cNvSpPr/>
              <p:nvPr/>
            </p:nvSpPr>
            <p:spPr>
              <a:xfrm>
                <a:off x="5366709" y="535243"/>
                <a:ext cx="3165738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100" i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num>
                        <m:den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d>
                        <m:d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100" i="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100" b="0" i="0" smtClean="0"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sz="11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100" i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sub>
                                  </m:sSub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100" i="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00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</m:sSub>
                            </m:e>
                            <m:sup>
                              <m:f>
                                <m:f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1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1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B63A047-2630-4CBC-95EB-3A792F8B4C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709" y="535243"/>
                <a:ext cx="3165738" cy="47743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E59F8D1B-2E12-483F-92A8-9BE5D6E5CCCD}"/>
                  </a:ext>
                </a:extLst>
              </p:cNvPr>
              <p:cNvSpPr/>
              <p:nvPr/>
            </p:nvSpPr>
            <p:spPr>
              <a:xfrm>
                <a:off x="6151018" y="1330647"/>
                <a:ext cx="2000483" cy="559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lm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pro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E59F8D1B-2E12-483F-92A8-9BE5D6E5C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018" y="1330647"/>
                <a:ext cx="2000483" cy="55964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hteck 26">
            <a:extLst>
              <a:ext uri="{FF2B5EF4-FFF2-40B4-BE49-F238E27FC236}">
                <a16:creationId xmlns:a16="http://schemas.microsoft.com/office/drawing/2014/main" id="{1AE05838-50FE-4693-810A-7868FF741F50}"/>
              </a:ext>
            </a:extLst>
          </p:cNvPr>
          <p:cNvSpPr/>
          <p:nvPr/>
        </p:nvSpPr>
        <p:spPr>
          <a:xfrm>
            <a:off x="5251331" y="2068317"/>
            <a:ext cx="38105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Growth curves fit to results from six studies: </a:t>
            </a:r>
          </a:p>
          <a:p>
            <a:pPr algn="ctr"/>
            <a:r>
              <a:rPr lang="lt-LT" sz="1400" dirty="0"/>
              <a:t>Fedyk 1974</a:t>
            </a:r>
            <a:r>
              <a:rPr lang="en-US" sz="1400" dirty="0"/>
              <a:t>,</a:t>
            </a:r>
            <a:r>
              <a:rPr lang="lt-LT" sz="1400" dirty="0"/>
              <a:t> Hansson 1991</a:t>
            </a:r>
            <a:r>
              <a:rPr lang="en-US" sz="1400" dirty="0"/>
              <a:t>,</a:t>
            </a:r>
            <a:r>
              <a:rPr lang="lt-LT" sz="1400" dirty="0"/>
              <a:t> Rudolf et al. 2017</a:t>
            </a:r>
            <a:r>
              <a:rPr lang="en-US" sz="1400" dirty="0"/>
              <a:t>,</a:t>
            </a:r>
            <a:r>
              <a:rPr lang="lt-LT" sz="1400" dirty="0"/>
              <a:t> Sawicka-Kapusta 1974</a:t>
            </a:r>
            <a:r>
              <a:rPr lang="en-US" sz="1400" dirty="0"/>
              <a:t>,</a:t>
            </a:r>
            <a:r>
              <a:rPr lang="lt-LT" sz="1400" dirty="0"/>
              <a:t> Balčiauskienė 2007</a:t>
            </a:r>
            <a:r>
              <a:rPr lang="en-US" sz="1400" dirty="0"/>
              <a:t>, &amp; </a:t>
            </a:r>
            <a:r>
              <a:rPr lang="lt-LT" sz="1400" dirty="0"/>
              <a:t>Gębczyński 1975</a:t>
            </a:r>
            <a:endParaRPr lang="en-US" sz="1400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E0330EB-FC91-4D97-86ED-90D54098AD62}"/>
              </a:ext>
            </a:extLst>
          </p:cNvPr>
          <p:cNvSpPr/>
          <p:nvPr/>
        </p:nvSpPr>
        <p:spPr>
          <a:xfrm>
            <a:off x="5551849" y="3056670"/>
            <a:ext cx="25355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With extremely large animals in </a:t>
            </a:r>
          </a:p>
        </p:txBody>
      </p:sp>
      <p:cxnSp>
        <p:nvCxnSpPr>
          <p:cNvPr id="29" name="Verbinder: gekrümmt 28">
            <a:extLst>
              <a:ext uri="{FF2B5EF4-FFF2-40B4-BE49-F238E27FC236}">
                <a16:creationId xmlns:a16="http://schemas.microsoft.com/office/drawing/2014/main" id="{11D03ADF-AEAA-4D7A-A201-A383950D70E9}"/>
              </a:ext>
            </a:extLst>
          </p:cNvPr>
          <p:cNvCxnSpPr>
            <a:cxnSpLocks/>
          </p:cNvCxnSpPr>
          <p:nvPr/>
        </p:nvCxnSpPr>
        <p:spPr>
          <a:xfrm flipH="1" flipV="1">
            <a:off x="7924239" y="2818019"/>
            <a:ext cx="74355" cy="435707"/>
          </a:xfrm>
          <a:prstGeom prst="curvedConnector4">
            <a:avLst>
              <a:gd name="adj1" fmla="val -307444"/>
              <a:gd name="adj2" fmla="val 67660"/>
            </a:avLst>
          </a:prstGeom>
          <a:ln w="38100">
            <a:solidFill>
              <a:srgbClr val="EA76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8864742-E4F1-4976-B4B5-421CA619DB1C}"/>
              </a:ext>
            </a:extLst>
          </p:cNvPr>
          <p:cNvCxnSpPr/>
          <p:nvPr/>
        </p:nvCxnSpPr>
        <p:spPr>
          <a:xfrm>
            <a:off x="7267290" y="2760954"/>
            <a:ext cx="1225118" cy="0"/>
          </a:xfrm>
          <a:prstGeom prst="line">
            <a:avLst/>
          </a:prstGeom>
          <a:ln w="38100">
            <a:solidFill>
              <a:srgbClr val="EA7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D05ABAFB-2861-4C7F-9D54-40B6AF7645AB}"/>
              </a:ext>
            </a:extLst>
          </p:cNvPr>
          <p:cNvSpPr/>
          <p:nvPr/>
        </p:nvSpPr>
        <p:spPr>
          <a:xfrm>
            <a:off x="5130229" y="3674760"/>
            <a:ext cx="38105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Adjusted for lean mass using fat mass in papers or the relationships in </a:t>
            </a:r>
            <a:r>
              <a:rPr lang="en-US" sz="1400" dirty="0" err="1"/>
              <a:t>Sawicka-Kapusta</a:t>
            </a:r>
            <a:r>
              <a:rPr lang="en-US" sz="1400" dirty="0"/>
              <a:t> 1974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ED3C86B2-11D5-4B2C-B3DF-0D5EE28EEDED}"/>
              </a:ext>
            </a:extLst>
          </p:cNvPr>
          <p:cNvSpPr/>
          <p:nvPr/>
        </p:nvSpPr>
        <p:spPr>
          <a:xfrm>
            <a:off x="5130229" y="4428492"/>
            <a:ext cx="38105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Fit using </a:t>
            </a:r>
            <a:r>
              <a:rPr lang="en-US" sz="1400" dirty="0" err="1"/>
              <a:t>Gompertz</a:t>
            </a:r>
            <a:r>
              <a:rPr lang="en-US" sz="1400" dirty="0"/>
              <a:t>, Logistic, and Von </a:t>
            </a:r>
            <a:r>
              <a:rPr lang="en-US" sz="1400" dirty="0" err="1"/>
              <a:t>Bertalanffy</a:t>
            </a:r>
            <a:r>
              <a:rPr lang="en-US" sz="1400" dirty="0"/>
              <a:t> and assessed using AIC - Von </a:t>
            </a:r>
            <a:r>
              <a:rPr lang="en-US" sz="1400" dirty="0" err="1"/>
              <a:t>Bertalanffy</a:t>
            </a:r>
            <a:r>
              <a:rPr lang="en-US" sz="1400" dirty="0"/>
              <a:t> fit best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D27C0936-4201-4E60-89F2-019422BE1B06}"/>
              </a:ext>
            </a:extLst>
          </p:cNvPr>
          <p:cNvSpPr/>
          <p:nvPr/>
        </p:nvSpPr>
        <p:spPr>
          <a:xfrm>
            <a:off x="5784443" y="238480"/>
            <a:ext cx="25355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Change in mass: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1D8B85C6-4F04-4733-8692-1680D677FBC2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827" t="5145" r="1283" b="902"/>
          <a:stretch/>
        </p:blipFill>
        <p:spPr>
          <a:xfrm>
            <a:off x="4685649" y="3511549"/>
            <a:ext cx="4312302" cy="3141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5" name="Rechteck 34">
            <a:extLst>
              <a:ext uri="{FF2B5EF4-FFF2-40B4-BE49-F238E27FC236}">
                <a16:creationId xmlns:a16="http://schemas.microsoft.com/office/drawing/2014/main" id="{E0D0A346-FFEF-428E-80E5-17DD2667B366}"/>
              </a:ext>
            </a:extLst>
          </p:cNvPr>
          <p:cNvSpPr/>
          <p:nvPr/>
        </p:nvSpPr>
        <p:spPr>
          <a:xfrm>
            <a:off x="5784443" y="1012681"/>
            <a:ext cx="25355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Growth cost: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0AC3EBC7-97F6-4B3B-9BB6-403EC9F5149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39516" y="73817"/>
            <a:ext cx="3584448" cy="10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6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31" grpId="0"/>
      <p:bldP spid="32" grpId="0"/>
      <p:bldP spid="33" grpId="0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51428</TotalTime>
  <Words>1095</Words>
  <Application>Microsoft Office PowerPoint</Application>
  <PresentationFormat>Bildschirmpräsentation (4:3)</PresentationFormat>
  <Paragraphs>177</Paragraphs>
  <Slides>43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51" baseType="lpstr">
      <vt:lpstr>Meiryo</vt:lpstr>
      <vt:lpstr>Arial</vt:lpstr>
      <vt:lpstr>Calibri</vt:lpstr>
      <vt:lpstr>Calibri Light</vt:lpstr>
      <vt:lpstr>Cambria Math</vt:lpstr>
      <vt:lpstr>PT Serif</vt:lpstr>
      <vt:lpstr>Trebuchet MS</vt:lpstr>
      <vt:lpstr>Office Theme</vt:lpstr>
      <vt:lpstr>From individual energetics to biodiversity patterns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My vision</vt:lpstr>
      <vt:lpstr>PowerPoint-Präsentation</vt:lpstr>
      <vt:lpstr>PowerPoint-Präsentation</vt:lpstr>
      <vt:lpstr>Question 1</vt:lpstr>
      <vt:lpstr>PowerPoint-Präsentation</vt:lpstr>
      <vt:lpstr>My vision</vt:lpstr>
      <vt:lpstr>Energy budget verification summary</vt:lpstr>
      <vt:lpstr>Full model current status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animals balance their individual energetic needs (to stay warm, move, reproduce, survive) to maximize survival and reproduction in changing environments?</dc:title>
  <dc:creator>Cara Gallagher</dc:creator>
  <cp:lastModifiedBy>cara</cp:lastModifiedBy>
  <cp:revision>384</cp:revision>
  <dcterms:created xsi:type="dcterms:W3CDTF">2021-09-08T12:32:04Z</dcterms:created>
  <dcterms:modified xsi:type="dcterms:W3CDTF">2022-05-02T09:37:10Z</dcterms:modified>
</cp:coreProperties>
</file>